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09" r:id="rId2"/>
  </p:sldIdLst>
  <p:sldSz cx="6858000" cy="9906000" type="A4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BFF9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2BD375-B132-4D15-86DB-21A924A790BE}" v="19" dt="2018-10-23T12:59:57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0" autoAdjust="0"/>
    <p:restoredTop sz="94621" autoAdjust="0"/>
  </p:normalViewPr>
  <p:slideViewPr>
    <p:cSldViewPr>
      <p:cViewPr varScale="1">
        <p:scale>
          <a:sx n="127" d="100"/>
          <a:sy n="127" d="100"/>
        </p:scale>
        <p:origin x="1374" y="12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720" y="5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05C62BC-556F-480B-A841-B7280A0942E0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BDF6ACC-EBD1-4887-A43F-9D67B0CF22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3268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857">
              <a:defRPr/>
            </a:pPr>
            <a:r>
              <a:rPr lang="en-GB" dirty="0"/>
              <a:t>Project Reference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872BE-3FE1-4AB8-928F-100CF96CF3C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600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21D88-A88F-4CD2-9F17-D2D2643B4CB7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074D6-6497-4763-ACCB-45C5046F91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95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3725C-7E4F-4175-A107-3FC2308AC61A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92ADE-1299-4B37-BE48-BEF13A8E8D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373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81EFF-40FE-4383-B6C8-6794F9CC43A6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4EAA2-C419-4FDB-B27E-99EF597273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342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76E1F-2CCD-41F4-9B73-CB8BCBB29F8E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723EA-7487-41D2-B12A-BB6E4BA8DD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518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FFB82-5808-4CC6-9282-D25D17BA2FF6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47355-E1AC-47CE-AAC7-17D5F1750B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220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19737-3BAF-4F62-993C-6AB2AEAE3085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ABE9F-299A-472E-936B-AFB6D2C78B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139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0D2BB-FA1F-4818-A387-076163ECF51A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646B8-7797-4952-9ADF-C833BA2794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707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ABEDD-4327-415C-B31C-B812D9876671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68EAC-37B7-42C4-B0A3-281720875A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13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63147-EFAE-43E9-86AE-F71F3CDF7A57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ABE6C-1AA9-4187-97BC-B2F4970895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264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C7292-63BB-4311-AB2F-B88659C41412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93C2D-E318-4FCF-B5ED-72584A2822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533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38D3-9BE5-41D5-9750-B143A27F8FC0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725E3-3252-4C0C-A2A9-9665A21E0D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070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7272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1"/>
            <a:ext cx="6172200" cy="653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970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86E054-B356-4043-AA84-98DAD99C9513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970"/>
            <a:ext cx="21717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970"/>
            <a:ext cx="1600200" cy="52625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B505DF5-9B59-4E24-B4B6-CF2B23413E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9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9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9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8" indent="-3428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ract Details">
            <a:extLst>
              <a:ext uri="{FF2B5EF4-FFF2-40B4-BE49-F238E27FC236}">
                <a16:creationId xmlns:a16="http://schemas.microsoft.com/office/drawing/2014/main" id="{18077300-D320-45F2-88A2-9FF8EFEB303C}"/>
              </a:ext>
            </a:extLst>
          </p:cNvPr>
          <p:cNvSpPr/>
          <p:nvPr/>
        </p:nvSpPr>
        <p:spPr>
          <a:xfrm>
            <a:off x="4161785" y="8107881"/>
            <a:ext cx="2423166" cy="1155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 err="1">
                <a:solidFill>
                  <a:schemeClr val="tx1"/>
                </a:solidFill>
              </a:rPr>
              <a:t>Vaughandale</a:t>
            </a:r>
            <a:r>
              <a:rPr lang="en-GB" sz="1100" dirty="0">
                <a:solidFill>
                  <a:schemeClr val="tx1"/>
                </a:solidFill>
              </a:rPr>
              <a:t> Construction LTD</a:t>
            </a:r>
          </a:p>
          <a:p>
            <a:r>
              <a:rPr lang="en-GB" sz="1100" dirty="0">
                <a:solidFill>
                  <a:schemeClr val="tx1"/>
                </a:solidFill>
              </a:rPr>
              <a:t>Ravensdale Mill</a:t>
            </a:r>
          </a:p>
          <a:p>
            <a:r>
              <a:rPr lang="en-GB" sz="1100" dirty="0">
                <a:solidFill>
                  <a:schemeClr val="tx1"/>
                </a:solidFill>
              </a:rPr>
              <a:t>4 Elm Tree St</a:t>
            </a:r>
          </a:p>
          <a:p>
            <a:r>
              <a:rPr lang="en-GB" sz="1100" dirty="0">
                <a:solidFill>
                  <a:schemeClr val="tx1"/>
                </a:solidFill>
              </a:rPr>
              <a:t>Mansfield</a:t>
            </a:r>
          </a:p>
          <a:p>
            <a:r>
              <a:rPr lang="en-GB" sz="1100" dirty="0">
                <a:solidFill>
                  <a:schemeClr val="tx1"/>
                </a:solidFill>
              </a:rPr>
              <a:t>NG18 2HD</a:t>
            </a:r>
          </a:p>
          <a:p>
            <a:r>
              <a:rPr lang="en-GB" sz="1100" dirty="0">
                <a:solidFill>
                  <a:schemeClr val="tx1"/>
                </a:solidFill>
              </a:rPr>
              <a:t>01623 634898</a:t>
            </a:r>
          </a:p>
        </p:txBody>
      </p:sp>
      <p:sp>
        <p:nvSpPr>
          <p:cNvPr id="18" name="Contact Header">
            <a:extLst>
              <a:ext uri="{FF2B5EF4-FFF2-40B4-BE49-F238E27FC236}">
                <a16:creationId xmlns:a16="http://schemas.microsoft.com/office/drawing/2014/main" id="{F3379EA2-96C1-4770-8DCE-23A5F6D3F6B4}"/>
              </a:ext>
            </a:extLst>
          </p:cNvPr>
          <p:cNvSpPr/>
          <p:nvPr/>
        </p:nvSpPr>
        <p:spPr>
          <a:xfrm>
            <a:off x="4161784" y="7819851"/>
            <a:ext cx="2423166" cy="29409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/>
              <a:t>Contact us for more details :-</a:t>
            </a:r>
            <a:endParaRPr lang="en-GB" sz="1200" b="1" dirty="0"/>
          </a:p>
        </p:txBody>
      </p:sp>
      <p:sp>
        <p:nvSpPr>
          <p:cNvPr id="15" name="Challenges Details">
            <a:extLst>
              <a:ext uri="{FF2B5EF4-FFF2-40B4-BE49-F238E27FC236}">
                <a16:creationId xmlns:a16="http://schemas.microsoft.com/office/drawing/2014/main" id="{C3E7A156-A92E-48AD-95B8-45AC5F538F40}"/>
              </a:ext>
            </a:extLst>
          </p:cNvPr>
          <p:cNvSpPr/>
          <p:nvPr/>
        </p:nvSpPr>
        <p:spPr>
          <a:xfrm>
            <a:off x="358778" y="8107882"/>
            <a:ext cx="3670683" cy="1155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49" indent="-171449" algn="just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Fabricating bespoke Oak glazing to match the existing as closely as possible </a:t>
            </a:r>
          </a:p>
          <a:p>
            <a:pPr marL="171449" indent="-171449" algn="just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Co-ordinating the works during two windows of opportunity; between weddings,  and meeting a tight deadline</a:t>
            </a:r>
          </a:p>
          <a:p>
            <a:pPr marL="171449" indent="-171449" algn="just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 Ensuring that the facility could be re-opened, and safely used by customers, mid-works. </a:t>
            </a:r>
          </a:p>
        </p:txBody>
      </p:sp>
      <p:sp>
        <p:nvSpPr>
          <p:cNvPr id="17" name="Challenges Header">
            <a:extLst>
              <a:ext uri="{FF2B5EF4-FFF2-40B4-BE49-F238E27FC236}">
                <a16:creationId xmlns:a16="http://schemas.microsoft.com/office/drawing/2014/main" id="{1EA7392E-B0EC-445D-92E1-74D9429EF7E2}"/>
              </a:ext>
            </a:extLst>
          </p:cNvPr>
          <p:cNvSpPr/>
          <p:nvPr/>
        </p:nvSpPr>
        <p:spPr>
          <a:xfrm>
            <a:off x="358777" y="7819850"/>
            <a:ext cx="3670683" cy="2880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200" b="1" dirty="0"/>
              <a:t>Particular challenges to be overcome:</a:t>
            </a:r>
          </a:p>
        </p:txBody>
      </p:sp>
      <p:sp>
        <p:nvSpPr>
          <p:cNvPr id="13" name="Detailed Description">
            <a:extLst>
              <a:ext uri="{FF2B5EF4-FFF2-40B4-BE49-F238E27FC236}">
                <a16:creationId xmlns:a16="http://schemas.microsoft.com/office/drawing/2014/main" id="{690B0828-9CDD-4D9F-B823-2E937C39865D}"/>
              </a:ext>
            </a:extLst>
          </p:cNvPr>
          <p:cNvSpPr/>
          <p:nvPr/>
        </p:nvSpPr>
        <p:spPr>
          <a:xfrm>
            <a:off x="358777" y="6171463"/>
            <a:ext cx="6226175" cy="151216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400" b="1" dirty="0">
              <a:ea typeface="MS Mincho"/>
              <a:cs typeface="Arial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ea typeface="MS Mincho"/>
                <a:cs typeface="Arial"/>
              </a:rPr>
              <a:t>Detailed description of contract:</a:t>
            </a:r>
          </a:p>
          <a:p>
            <a:pPr algn="just"/>
            <a:r>
              <a:rPr lang="en-GB" sz="1200" dirty="0">
                <a:solidFill>
                  <a:schemeClr val="tx1"/>
                </a:solidFill>
              </a:rPr>
              <a:t>The wedding venue is located in a </a:t>
            </a:r>
            <a:r>
              <a:rPr lang="en-GB" sz="1200" dirty="0"/>
              <a:t>dramatic red-brick barn on the Welbeck Estate in Nottinghamshire; retaining period features such as high ceilings, large doors and windows, limestone floors</a:t>
            </a:r>
          </a:p>
          <a:p>
            <a:pPr algn="just"/>
            <a:endParaRPr lang="en-GB" sz="1200" dirty="0"/>
          </a:p>
          <a:p>
            <a:pPr algn="just"/>
            <a:r>
              <a:rPr lang="en-GB" sz="1200" dirty="0">
                <a:solidFill>
                  <a:schemeClr val="tx1"/>
                </a:solidFill>
              </a:rPr>
              <a:t>The remit was to enclose the existing Brides changing room, situated at the back of the existing ceremony hall, to reduce sound transfer and improve thermal performance; proving a better environment for the bridal party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prstClr val="black"/>
              </a:solidFill>
              <a:ea typeface="Times New Roman"/>
              <a:cs typeface="Tahoma"/>
            </a:endParaRPr>
          </a:p>
        </p:txBody>
      </p:sp>
      <p:sp>
        <p:nvSpPr>
          <p:cNvPr id="29" name="Works Provided">
            <a:extLst>
              <a:ext uri="{FF2B5EF4-FFF2-40B4-BE49-F238E27FC236}">
                <a16:creationId xmlns:a16="http://schemas.microsoft.com/office/drawing/2014/main" id="{97FBE247-47B1-4DEF-9915-29FBC620D654}"/>
              </a:ext>
            </a:extLst>
          </p:cNvPr>
          <p:cNvSpPr/>
          <p:nvPr/>
        </p:nvSpPr>
        <p:spPr>
          <a:xfrm>
            <a:off x="565105" y="4449953"/>
            <a:ext cx="3079919" cy="14632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927729" algn="l"/>
              </a:tabLst>
              <a:defRPr/>
            </a:pPr>
            <a:r>
              <a:rPr lang="en-GB" sz="1400" b="1" dirty="0">
                <a:solidFill>
                  <a:schemeClr val="tx1"/>
                </a:solidFill>
                <a:ea typeface="MS Mincho"/>
                <a:cs typeface="Arial"/>
              </a:rPr>
              <a:t>Works/services provided:</a:t>
            </a:r>
          </a:p>
          <a:p>
            <a:pPr marL="171449" indent="-171449" algn="just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Supply and Install Bespoke Oak framed glazing</a:t>
            </a:r>
          </a:p>
          <a:p>
            <a:pPr marL="171449" indent="-171449" algn="just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Construct timber ceiling, including lightwell to retain natural light</a:t>
            </a:r>
          </a:p>
          <a:p>
            <a:pPr marL="171449" indent="-171449" algn="just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Plastering</a:t>
            </a:r>
          </a:p>
          <a:p>
            <a:pPr marL="171449" indent="-171449" algn="just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Roof insulation </a:t>
            </a:r>
            <a:endParaRPr lang="en-GB" sz="1200" dirty="0">
              <a:latin typeface="Cambria"/>
              <a:ea typeface="MS Mincho"/>
              <a:cs typeface="Times New Roman"/>
            </a:endParaRPr>
          </a:p>
        </p:txBody>
      </p:sp>
      <p:sp>
        <p:nvSpPr>
          <p:cNvPr id="19" name="Contract Details">
            <a:extLst>
              <a:ext uri="{FF2B5EF4-FFF2-40B4-BE49-F238E27FC236}">
                <a16:creationId xmlns:a16="http://schemas.microsoft.com/office/drawing/2014/main" id="{ED2A9092-9171-440D-A302-9513DCFB8A58}"/>
              </a:ext>
            </a:extLst>
          </p:cNvPr>
          <p:cNvSpPr/>
          <p:nvPr/>
        </p:nvSpPr>
        <p:spPr>
          <a:xfrm>
            <a:off x="5301210" y="2593477"/>
            <a:ext cx="1254337" cy="8061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/>
          <a:lstStyle>
            <a:lvl1pPr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altLang="en-US" sz="1200" dirty="0">
                <a:solidFill>
                  <a:srgbClr val="000000"/>
                </a:solidFill>
                <a:latin typeface="+mn-lt"/>
                <a:ea typeface="MS Mincho" pitchFamily="49" charset="-128"/>
                <a:cs typeface="Times New Roman" pitchFamily="18" charset="0"/>
              </a:rPr>
              <a:t>£10,000</a:t>
            </a:r>
          </a:p>
          <a:p>
            <a:pPr algn="r" eaLnBrk="1" hangingPunct="1">
              <a:defRPr/>
            </a:pPr>
            <a:r>
              <a:rPr lang="en-GB" altLang="en-US" sz="12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3 Weeks </a:t>
            </a:r>
          </a:p>
          <a:p>
            <a:pPr algn="r" eaLnBrk="1" hangingPunct="1">
              <a:defRPr/>
            </a:pPr>
            <a:r>
              <a:rPr lang="en-GB" altLang="en-US" sz="1200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Nov 2018</a:t>
            </a:r>
          </a:p>
          <a:p>
            <a:pPr algn="r" eaLnBrk="1" hangingPunct="1">
              <a:defRPr/>
            </a:pPr>
            <a:r>
              <a:rPr lang="en-GB" altLang="en-US" sz="1200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Dec 2018</a:t>
            </a:r>
          </a:p>
        </p:txBody>
      </p:sp>
      <p:sp>
        <p:nvSpPr>
          <p:cNvPr id="25" name="Contract Header">
            <a:extLst>
              <a:ext uri="{FF2B5EF4-FFF2-40B4-BE49-F238E27FC236}">
                <a16:creationId xmlns:a16="http://schemas.microsoft.com/office/drawing/2014/main" id="{84087B8F-BE30-45EE-B6D0-73163762048C}"/>
              </a:ext>
            </a:extLst>
          </p:cNvPr>
          <p:cNvSpPr/>
          <p:nvPr/>
        </p:nvSpPr>
        <p:spPr>
          <a:xfrm>
            <a:off x="4224456" y="2593477"/>
            <a:ext cx="1436794" cy="806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/>
          <a:lstStyle>
            <a:lvl1pPr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Value of contract</a:t>
            </a:r>
            <a:r>
              <a:rPr lang="en-GB" altLang="en-US" sz="1200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:</a:t>
            </a:r>
          </a:p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  <a:cs typeface="Times New Roman" pitchFamily="18" charset="0"/>
              </a:rPr>
              <a:t>Length of contract:</a:t>
            </a:r>
          </a:p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Contract start date:</a:t>
            </a:r>
          </a:p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Completion date:</a:t>
            </a:r>
            <a:endParaRPr lang="en-GB" altLang="en-US" sz="1200" dirty="0">
              <a:solidFill>
                <a:srgbClr val="000000"/>
              </a:solidFill>
              <a:latin typeface="+mn-lt"/>
              <a:ea typeface="MS Mincho" pitchFamily="49" charset="-128"/>
            </a:endParaRPr>
          </a:p>
        </p:txBody>
      </p:sp>
      <p:pic>
        <p:nvPicPr>
          <p:cNvPr id="3" name="Photo 1">
            <a:extLst>
              <a:ext uri="{FF2B5EF4-FFF2-40B4-BE49-F238E27FC236}">
                <a16:creationId xmlns:a16="http://schemas.microsoft.com/office/drawing/2014/main" id="{9888F2A3-7067-4BB5-AFF7-A423DAC1B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05" y="1487256"/>
            <a:ext cx="3286249" cy="2464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Page Title">
            <a:extLst>
              <a:ext uri="{FF2B5EF4-FFF2-40B4-BE49-F238E27FC236}">
                <a16:creationId xmlns:a16="http://schemas.microsoft.com/office/drawing/2014/main" id="{70571383-6DCE-46FC-A6C0-D47F63767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00" y="341324"/>
            <a:ext cx="6218601" cy="5057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defTabSz="457200" eaLnBrk="1" fontAlgn="auto" hangingPunct="1">
              <a:spcBef>
                <a:spcPts val="1200"/>
              </a:spcBef>
              <a:spcAft>
                <a:spcPts val="300"/>
              </a:spcAft>
              <a:defRPr/>
            </a:pPr>
            <a:r>
              <a:rPr lang="en-GB" sz="2000" b="1" dirty="0">
                <a:solidFill>
                  <a:prstClr val="white"/>
                </a:solidFill>
                <a:ea typeface="MS Gothic"/>
                <a:cs typeface="Times New Roman"/>
              </a:rPr>
              <a:t>Hazel Gap Barn, Edwinstowe</a:t>
            </a:r>
          </a:p>
        </p:txBody>
      </p:sp>
      <p:pic>
        <p:nvPicPr>
          <p:cNvPr id="1026" name="Picture 2" descr="Cripps &amp; Co logo.png">
            <a:extLst>
              <a:ext uri="{FF2B5EF4-FFF2-40B4-BE49-F238E27FC236}">
                <a16:creationId xmlns:a16="http://schemas.microsoft.com/office/drawing/2014/main" id="{48479278-6E2C-490C-A968-190BC3951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574" y="1403858"/>
            <a:ext cx="1092755" cy="109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room with a fireplace and a large window&#10;&#10;Description automatically generated">
            <a:extLst>
              <a:ext uri="{FF2B5EF4-FFF2-40B4-BE49-F238E27FC236}">
                <a16:creationId xmlns:a16="http://schemas.microsoft.com/office/drawing/2014/main" id="{3D66D77B-0EF3-4CB2-8CDA-A60C8460EA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0" y="4307545"/>
            <a:ext cx="2330770" cy="17480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762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7795</TotalTime>
  <Words>203</Words>
  <Application>Microsoft Office PowerPoint</Application>
  <PresentationFormat>A4 Paper (210x297 mm)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Hazel Gap Barn, Edwinstowe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leebrown@vaughandale.com</dc:creator>
  <cp:lastModifiedBy>Lee Brown</cp:lastModifiedBy>
  <cp:revision>566</cp:revision>
  <cp:lastPrinted>2019-03-07T11:46:47Z</cp:lastPrinted>
  <dcterms:created xsi:type="dcterms:W3CDTF">2014-05-06T09:09:07Z</dcterms:created>
  <dcterms:modified xsi:type="dcterms:W3CDTF">2022-09-13T09:50:24Z</dcterms:modified>
</cp:coreProperties>
</file>