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93" r:id="rId2"/>
  </p:sldIdLst>
  <p:sldSz cx="6858000" cy="9906000" type="A4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BFF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2BD375-B132-4D15-86DB-21A924A790BE}" v="19" dt="2018-10-23T12:59:57.2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0" autoAdjust="0"/>
    <p:restoredTop sz="94621" autoAdjust="0"/>
  </p:normalViewPr>
  <p:slideViewPr>
    <p:cSldViewPr>
      <p:cViewPr varScale="1">
        <p:scale>
          <a:sx n="127" d="100"/>
          <a:sy n="127" d="100"/>
        </p:scale>
        <p:origin x="1374" y="12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720" y="5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505C62BC-556F-480B-A841-B7280A0942E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BDF6ACC-EBD1-4887-A43F-9D67B0CF2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3268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031">
              <a:defRPr/>
            </a:pPr>
            <a:r>
              <a:rPr lang="en-GB" dirty="0"/>
              <a:t>Project Reference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872BE-3FE1-4AB8-928F-100CF96CF3C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238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21D88-A88F-4CD2-9F17-D2D2643B4CB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074D6-6497-4763-ACCB-45C5046F91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95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3725C-7E4F-4175-A107-3FC2308AC6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92ADE-1299-4B37-BE48-BEF13A8E8D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3735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81EFF-40FE-4383-B6C8-6794F9CC43A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4EAA2-C419-4FDB-B27E-99EF597273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6342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76E1F-2CCD-41F4-9B73-CB8BCBB29F8E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723EA-7487-41D2-B12A-BB6E4BA8DD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518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FFB82-5808-4CC6-9282-D25D17BA2FF6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47355-E1AC-47CE-AAC7-17D5F1750B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22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19737-3BAF-4F62-993C-6AB2AEAE3085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ABE9F-299A-472E-936B-AFB6D2C78B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139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D2BB-FA1F-4818-A387-076163ECF51A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46B8-7797-4952-9ADF-C833BA2794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07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ABEDD-4327-415C-B31C-B812D9876671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68EAC-37B7-42C4-B0A3-281720875A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13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3147-EFAE-43E9-86AE-F71F3CDF7A57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ABE6C-1AA9-4187-97BC-B2F4970895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0264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C7292-63BB-4311-AB2F-B88659C41412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93C2D-E318-4FCF-B5ED-72584A282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33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38D3-9BE5-41D5-9750-B143A27F8FC0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725E3-3252-4C0C-A2A9-9665A21E0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7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7272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970"/>
            <a:ext cx="16002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6E054-B356-4043-AA84-98DAD99C9513}" type="datetimeFigureOut">
              <a:rPr lang="en-GB"/>
              <a:pPr>
                <a:defRPr/>
              </a:pPr>
              <a:t>13/09/2022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970"/>
            <a:ext cx="2171700" cy="5262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970"/>
            <a:ext cx="1600200" cy="52625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B505DF5-9B59-4E24-B4B6-CF2B23413E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9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95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59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78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98" indent="-3428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act Details">
            <a:extLst>
              <a:ext uri="{FF2B5EF4-FFF2-40B4-BE49-F238E27FC236}">
                <a16:creationId xmlns:a16="http://schemas.microsoft.com/office/drawing/2014/main" id="{BF753569-D009-4D28-AF7B-B905B6FBBB1F}"/>
              </a:ext>
            </a:extLst>
          </p:cNvPr>
          <p:cNvSpPr/>
          <p:nvPr/>
        </p:nvSpPr>
        <p:spPr>
          <a:xfrm>
            <a:off x="4118920" y="8396749"/>
            <a:ext cx="2423166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0" dirty="0" err="1">
                <a:solidFill>
                  <a:schemeClr val="tx1"/>
                </a:solidFill>
              </a:rPr>
              <a:t>Vaughandale</a:t>
            </a:r>
            <a:r>
              <a:rPr lang="en-GB" sz="1100" dirty="0">
                <a:solidFill>
                  <a:schemeClr val="tx1"/>
                </a:solidFill>
              </a:rPr>
              <a:t> Construction LTD</a:t>
            </a:r>
          </a:p>
          <a:p>
            <a:r>
              <a:rPr lang="en-GB" sz="1100" dirty="0">
                <a:solidFill>
                  <a:schemeClr val="tx1"/>
                </a:solidFill>
              </a:rPr>
              <a:t>Ravensdale Mill</a:t>
            </a:r>
          </a:p>
          <a:p>
            <a:r>
              <a:rPr lang="en-GB" sz="1100" dirty="0">
                <a:solidFill>
                  <a:schemeClr val="tx1"/>
                </a:solidFill>
              </a:rPr>
              <a:t>4 Elm Tree St</a:t>
            </a:r>
          </a:p>
          <a:p>
            <a:r>
              <a:rPr lang="en-GB" sz="1100" dirty="0">
                <a:solidFill>
                  <a:schemeClr val="tx1"/>
                </a:solidFill>
              </a:rPr>
              <a:t>Mansfield</a:t>
            </a:r>
          </a:p>
          <a:p>
            <a:r>
              <a:rPr lang="en-GB" sz="1100" dirty="0">
                <a:solidFill>
                  <a:schemeClr val="tx1"/>
                </a:solidFill>
              </a:rPr>
              <a:t>NG18 2HD</a:t>
            </a:r>
          </a:p>
          <a:p>
            <a:r>
              <a:rPr lang="en-GB" sz="1100" dirty="0">
                <a:solidFill>
                  <a:schemeClr val="tx1"/>
                </a:solidFill>
              </a:rPr>
              <a:t>01623 634898</a:t>
            </a:r>
          </a:p>
        </p:txBody>
      </p:sp>
      <p:sp>
        <p:nvSpPr>
          <p:cNvPr id="21" name="Contact Header">
            <a:extLst>
              <a:ext uri="{FF2B5EF4-FFF2-40B4-BE49-F238E27FC236}">
                <a16:creationId xmlns:a16="http://schemas.microsoft.com/office/drawing/2014/main" id="{AD1E5890-EA17-4592-9F3B-E2F924D65A39}"/>
              </a:ext>
            </a:extLst>
          </p:cNvPr>
          <p:cNvSpPr/>
          <p:nvPr/>
        </p:nvSpPr>
        <p:spPr>
          <a:xfrm>
            <a:off x="4118920" y="8108718"/>
            <a:ext cx="2423166" cy="29409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/>
              <a:t>Contact us for more details :-</a:t>
            </a:r>
            <a:endParaRPr lang="en-GB" sz="1200" b="1" dirty="0"/>
          </a:p>
        </p:txBody>
      </p:sp>
      <p:sp>
        <p:nvSpPr>
          <p:cNvPr id="26" name="Challenges Header">
            <a:extLst>
              <a:ext uri="{FF2B5EF4-FFF2-40B4-BE49-F238E27FC236}">
                <a16:creationId xmlns:a16="http://schemas.microsoft.com/office/drawing/2014/main" id="{A1E18828-4C68-4058-AFCA-4E125349C9B9}"/>
              </a:ext>
            </a:extLst>
          </p:cNvPr>
          <p:cNvSpPr/>
          <p:nvPr/>
        </p:nvSpPr>
        <p:spPr>
          <a:xfrm>
            <a:off x="315913" y="8108717"/>
            <a:ext cx="3670683" cy="2880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/>
              <a:t>Particular challenges to be overcome:</a:t>
            </a:r>
          </a:p>
        </p:txBody>
      </p:sp>
      <p:sp>
        <p:nvSpPr>
          <p:cNvPr id="24" name="Challenges Details">
            <a:extLst>
              <a:ext uri="{FF2B5EF4-FFF2-40B4-BE49-F238E27FC236}">
                <a16:creationId xmlns:a16="http://schemas.microsoft.com/office/drawing/2014/main" id="{5749D71C-7EC1-45BF-89CE-B0DF5AF5B845}"/>
              </a:ext>
            </a:extLst>
          </p:cNvPr>
          <p:cNvSpPr/>
          <p:nvPr/>
        </p:nvSpPr>
        <p:spPr>
          <a:xfrm>
            <a:off x="315914" y="8396749"/>
            <a:ext cx="3670683" cy="1155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Co-ordinating all deliveries and waste collections before 10am Monday to Friday to comply with NCC pedestrian zone 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Managing NCC licenses and scaffold movements – 5am till 8am Saturday &amp; Sunday only</a:t>
            </a:r>
          </a:p>
          <a:p>
            <a:pPr marL="171449" indent="-171449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Setting up staff welfare facilities within the existing building to satisfy HSE requirements – Regular relocation of the facilities to suit the programme of refurbishment works</a:t>
            </a:r>
          </a:p>
        </p:txBody>
      </p:sp>
      <p:sp>
        <p:nvSpPr>
          <p:cNvPr id="13" name="Detailed Description">
            <a:extLst>
              <a:ext uri="{FF2B5EF4-FFF2-40B4-BE49-F238E27FC236}">
                <a16:creationId xmlns:a16="http://schemas.microsoft.com/office/drawing/2014/main" id="{A6F8559E-7945-4245-A412-E0020D13971B}"/>
              </a:ext>
            </a:extLst>
          </p:cNvPr>
          <p:cNvSpPr/>
          <p:nvPr/>
        </p:nvSpPr>
        <p:spPr>
          <a:xfrm>
            <a:off x="312126" y="6915575"/>
            <a:ext cx="6226175" cy="8061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ea typeface="MS Mincho"/>
                <a:cs typeface="Arial"/>
              </a:rPr>
              <a:t>Detailed description of contract: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prstClr val="black"/>
                </a:solidFill>
                <a:ea typeface="Times New Roman"/>
                <a:cs typeface="Tahoma"/>
              </a:rPr>
              <a:t>Conversion of former offices on the upper floors to provide residential accommodation, 6 Nr. 1 Bed student apartments, including; upgrade of floors for fire and accessories; replacement windows; new floor, wall and ceiling finishes; new M&amp;E installation, kitchen and bathroom.</a:t>
            </a:r>
          </a:p>
        </p:txBody>
      </p:sp>
      <p:sp>
        <p:nvSpPr>
          <p:cNvPr id="14" name="Works Provided">
            <a:extLst>
              <a:ext uri="{FF2B5EF4-FFF2-40B4-BE49-F238E27FC236}">
                <a16:creationId xmlns:a16="http://schemas.microsoft.com/office/drawing/2014/main" id="{79CD7416-3450-4394-9739-9A5DBD7AE36D}"/>
              </a:ext>
            </a:extLst>
          </p:cNvPr>
          <p:cNvSpPr/>
          <p:nvPr/>
        </p:nvSpPr>
        <p:spPr>
          <a:xfrm>
            <a:off x="347162" y="3739857"/>
            <a:ext cx="3369870" cy="29413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927729" algn="l"/>
              </a:tabLst>
              <a:defRPr/>
            </a:pPr>
            <a:r>
              <a:rPr lang="en-GB" sz="1400" b="1" dirty="0">
                <a:solidFill>
                  <a:schemeClr val="tx1"/>
                </a:solidFill>
                <a:ea typeface="MS Mincho"/>
                <a:cs typeface="Arial"/>
              </a:rPr>
              <a:t>Works/services provided: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Extensive soft strip and demolitions - by hand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Replacement of rotten structural timbers &amp; installation of steel beams 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Repair and replacement of timber sliding sash windows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Acoustic Upgrades; Secondary Glazing, acoustic ceilings, partitions and flooring 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Drylining and re-plastering throughout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Mechanical and electrical installations; including monitored fire alarm and heat recovery system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Installation of kitchens and bathrooms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Repairs to the timber façade. Application of through coloured render, 6</a:t>
            </a:r>
            <a:r>
              <a:rPr lang="en-GB" sz="1200" i="1" baseline="30000" dirty="0">
                <a:solidFill>
                  <a:schemeClr val="tx1"/>
                </a:solidFill>
                <a:ea typeface="MS Mincho"/>
                <a:cs typeface="Arial"/>
              </a:rPr>
              <a:t>th</a:t>
            </a: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 7</a:t>
            </a:r>
            <a:r>
              <a:rPr lang="en-GB" sz="1200" i="1" baseline="30000" dirty="0">
                <a:solidFill>
                  <a:schemeClr val="tx1"/>
                </a:solidFill>
                <a:ea typeface="MS Mincho"/>
                <a:cs typeface="Arial"/>
              </a:rPr>
              <a:t>th</a:t>
            </a: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 &amp; 8</a:t>
            </a:r>
            <a:r>
              <a:rPr lang="en-GB" sz="1200" i="1" baseline="30000" dirty="0">
                <a:solidFill>
                  <a:schemeClr val="tx1"/>
                </a:solidFill>
                <a:ea typeface="MS Mincho"/>
                <a:cs typeface="Arial"/>
              </a:rPr>
              <a:t>th</a:t>
            </a: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 floors 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r>
              <a:rPr lang="en-GB" sz="1200" i="1" dirty="0">
                <a:solidFill>
                  <a:schemeClr val="tx1"/>
                </a:solidFill>
                <a:ea typeface="MS Mincho"/>
                <a:cs typeface="Arial"/>
              </a:rPr>
              <a:t>Wall tiling, floor finishes &amp; decoration.</a:t>
            </a:r>
          </a:p>
          <a:p>
            <a:pPr marL="171449" indent="-171449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27729" algn="l"/>
              </a:tabLst>
              <a:defRPr/>
            </a:pPr>
            <a:endParaRPr lang="en-GB" sz="1200" b="1" i="1" dirty="0">
              <a:solidFill>
                <a:srgbClr val="0000FF"/>
              </a:solidFill>
              <a:ea typeface="MS Mincho"/>
              <a:cs typeface="Arial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777871" algn="l"/>
                <a:tab pos="927729" algn="l"/>
              </a:tabLst>
              <a:defRPr/>
            </a:pPr>
            <a:endParaRPr lang="en-GB" sz="1200" dirty="0">
              <a:latin typeface="Cambria"/>
              <a:ea typeface="MS Mincho"/>
              <a:cs typeface="Times New Roman"/>
            </a:endParaRPr>
          </a:p>
        </p:txBody>
      </p:sp>
      <p:sp>
        <p:nvSpPr>
          <p:cNvPr id="17" name="Contract Details">
            <a:extLst>
              <a:ext uri="{FF2B5EF4-FFF2-40B4-BE49-F238E27FC236}">
                <a16:creationId xmlns:a16="http://schemas.microsoft.com/office/drawing/2014/main" id="{264A5451-81A5-46E8-852F-677ED027A6C9}"/>
              </a:ext>
            </a:extLst>
          </p:cNvPr>
          <p:cNvSpPr/>
          <p:nvPr/>
        </p:nvSpPr>
        <p:spPr>
          <a:xfrm>
            <a:off x="5136418" y="2086517"/>
            <a:ext cx="1271492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£290,000</a:t>
            </a:r>
          </a:p>
          <a:p>
            <a:pPr algn="r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4 months</a:t>
            </a:r>
          </a:p>
          <a:p>
            <a:pPr algn="r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March 2018</a:t>
            </a:r>
          </a:p>
          <a:p>
            <a:pPr algn="r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July 2018</a:t>
            </a:r>
          </a:p>
        </p:txBody>
      </p:sp>
      <p:sp>
        <p:nvSpPr>
          <p:cNvPr id="18" name="Contract Header">
            <a:extLst>
              <a:ext uri="{FF2B5EF4-FFF2-40B4-BE49-F238E27FC236}">
                <a16:creationId xmlns:a16="http://schemas.microsoft.com/office/drawing/2014/main" id="{343A256E-565B-45C8-8848-6EB4CD783AFA}"/>
              </a:ext>
            </a:extLst>
          </p:cNvPr>
          <p:cNvSpPr/>
          <p:nvPr/>
        </p:nvSpPr>
        <p:spPr>
          <a:xfrm>
            <a:off x="3717032" y="2084625"/>
            <a:ext cx="1419385" cy="8061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/>
          <a:lstStyle>
            <a:lvl1pPr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7875" algn="l"/>
                <a:tab pos="927100" algn="l"/>
              </a:tabLs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Value of contract</a:t>
            </a:r>
            <a:r>
              <a:rPr lang="en-GB" altLang="en-US" sz="1200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  <a:cs typeface="Times New Roman" pitchFamily="18" charset="0"/>
              </a:rPr>
              <a:t>Length of contract: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Contract start date:</a:t>
            </a:r>
          </a:p>
          <a:p>
            <a:pPr algn="just" eaLnBrk="1" hangingPunct="1">
              <a:defRPr/>
            </a:pPr>
            <a:r>
              <a:rPr lang="en-GB" altLang="en-US" sz="1200" b="1" dirty="0">
                <a:solidFill>
                  <a:srgbClr val="000000"/>
                </a:solidFill>
                <a:latin typeface="+mn-lt"/>
                <a:ea typeface="MS Mincho" pitchFamily="49" charset="-128"/>
              </a:rPr>
              <a:t>Completion date:</a:t>
            </a:r>
            <a:endParaRPr lang="en-GB" altLang="en-US" sz="1200" dirty="0">
              <a:solidFill>
                <a:srgbClr val="000000"/>
              </a:solidFill>
              <a:latin typeface="+mn-lt"/>
              <a:ea typeface="MS Mincho" pitchFamily="49" charset="-128"/>
            </a:endParaRPr>
          </a:p>
        </p:txBody>
      </p:sp>
      <p:pic>
        <p:nvPicPr>
          <p:cNvPr id="19" name="Client Logo">
            <a:extLst>
              <a:ext uri="{FF2B5EF4-FFF2-40B4-BE49-F238E27FC236}">
                <a16:creationId xmlns:a16="http://schemas.microsoft.com/office/drawing/2014/main" id="{9BBC03FE-F3A0-44FF-A6C5-33E97C3B1A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3056" y="1386188"/>
            <a:ext cx="2160240" cy="460279"/>
          </a:xfrm>
          <a:prstGeom prst="rect">
            <a:avLst/>
          </a:prstGeom>
        </p:spPr>
      </p:pic>
      <p:pic>
        <p:nvPicPr>
          <p:cNvPr id="11" name="Photo 2">
            <a:extLst>
              <a:ext uri="{FF2B5EF4-FFF2-40B4-BE49-F238E27FC236}">
                <a16:creationId xmlns:a16="http://schemas.microsoft.com/office/drawing/2014/main" id="{96FEFBF8-FAF1-4020-88C6-D94D60DE05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048" y="3318066"/>
            <a:ext cx="2376264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hoto 1">
            <a:extLst>
              <a:ext uri="{FF2B5EF4-FFF2-40B4-BE49-F238E27FC236}">
                <a16:creationId xmlns:a16="http://schemas.microsoft.com/office/drawing/2014/main" id="{A34606E8-FB12-4138-8967-0C702E99FC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33" y="1083702"/>
            <a:ext cx="3044957" cy="2283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Page Title">
            <a:extLst>
              <a:ext uri="{FF2B5EF4-FFF2-40B4-BE49-F238E27FC236}">
                <a16:creationId xmlns:a16="http://schemas.microsoft.com/office/drawing/2014/main" id="{70571383-6DCE-46FC-A6C0-D47F63767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00" y="341324"/>
            <a:ext cx="6218601" cy="5057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spcBef>
                <a:spcPts val="1200"/>
              </a:spcBef>
              <a:spcAft>
                <a:spcPts val="300"/>
              </a:spcAft>
              <a:defRPr/>
            </a:pPr>
            <a:r>
              <a:rPr lang="en-GB" sz="2000" b="1" dirty="0">
                <a:solidFill>
                  <a:schemeClr val="bg1"/>
                </a:solidFill>
                <a:ea typeface="MS Gothic"/>
                <a:cs typeface="Times New Roman"/>
              </a:rPr>
              <a:t>10 King Street, Nottingham</a:t>
            </a:r>
          </a:p>
        </p:txBody>
      </p:sp>
    </p:spTree>
    <p:extLst>
      <p:ext uri="{BB962C8B-B14F-4D97-AF65-F5344CB8AC3E}">
        <p14:creationId xmlns:p14="http://schemas.microsoft.com/office/powerpoint/2010/main" val="1848316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7530</TotalTime>
  <Words>261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 Theme</vt:lpstr>
      <vt:lpstr>10 King Street, Nottingham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Baker</dc:creator>
  <cp:lastModifiedBy>Lee Brown</cp:lastModifiedBy>
  <cp:revision>534</cp:revision>
  <cp:lastPrinted>2019-01-11T11:21:59Z</cp:lastPrinted>
  <dcterms:created xsi:type="dcterms:W3CDTF">2014-05-06T09:09:07Z</dcterms:created>
  <dcterms:modified xsi:type="dcterms:W3CDTF">2022-09-13T09:50:13Z</dcterms:modified>
</cp:coreProperties>
</file>