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586" r:id="rId2"/>
    <p:sldId id="587" r:id="rId3"/>
  </p:sldIdLst>
  <p:sldSz cx="6858000" cy="9906000" type="A4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BFF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2BD375-B132-4D15-86DB-21A924A790BE}" v="19" dt="2018-10-23T12:59:57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3" autoAdjust="0"/>
    <p:restoredTop sz="94617" autoAdjust="0"/>
  </p:normalViewPr>
  <p:slideViewPr>
    <p:cSldViewPr>
      <p:cViewPr varScale="1">
        <p:scale>
          <a:sx n="127" d="100"/>
          <a:sy n="127" d="100"/>
        </p:scale>
        <p:origin x="1134" y="12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720" y="5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304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05C62BC-556F-480B-A841-B7280A0942E0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0" y="4861156"/>
            <a:ext cx="5680103" cy="4605821"/>
          </a:xfrm>
          <a:prstGeom prst="rect">
            <a:avLst/>
          </a:prstGeom>
        </p:spPr>
        <p:txBody>
          <a:bodyPr vert="horz" lIns="94760" tIns="47380" rIns="94760" bIns="4738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DF6ACC-EBD1-4887-A43F-9D67B0CF2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268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808">
              <a:defRPr/>
            </a:pPr>
            <a:r>
              <a:rPr lang="en-GB" dirty="0"/>
              <a:t>Project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872BE-3FE1-4AB8-928F-100CF96CF3C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7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 – Page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F6ACC-EBD1-4887-A43F-9D67B0CF22BC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60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21D88-A88F-4CD2-9F17-D2D2643B4CB7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74D6-6497-4763-ACCB-45C5046F9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95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725C-7E4F-4175-A107-3FC2308AC61A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2ADE-1299-4B37-BE48-BEF13A8E8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7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1EFF-40FE-4383-B6C8-6794F9CC43A6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EAA2-C419-4FDB-B27E-99EF597273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42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6E1F-2CCD-41F4-9B73-CB8BCBB29F8E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23EA-7487-41D2-B12A-BB6E4BA8DD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1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FB82-5808-4CC6-9282-D25D17BA2FF6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47355-E1AC-47CE-AAC7-17D5F1750B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2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9737-3BAF-4F62-993C-6AB2AEAE3085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BE9F-299A-472E-936B-AFB6D2C78B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3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D2BB-FA1F-4818-A387-076163ECF51A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46B8-7797-4952-9ADF-C833BA2794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0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BEDD-4327-415C-B31C-B812D9876671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8EAC-37B7-42C4-B0A3-281720875A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3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3147-EFAE-43E9-86AE-F71F3CDF7A57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BE6C-1AA9-4187-97BC-B2F497089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64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7292-63BB-4311-AB2F-B88659C41412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3C2D-E318-4FCF-B5ED-72584A282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33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38D3-9BE5-41D5-9750-B143A27F8FC0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25E3-3252-4C0C-A2A9-9665A21E0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7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970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6E054-B356-4043-AA84-98DAD99C9513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970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970"/>
            <a:ext cx="1600200" cy="5262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505DF5-9B59-4E24-B4B6-CF2B23413E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9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9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Works Provided 2">
            <a:extLst>
              <a:ext uri="{FF2B5EF4-FFF2-40B4-BE49-F238E27FC236}">
                <a16:creationId xmlns:a16="http://schemas.microsoft.com/office/drawing/2014/main" id="{56DFE1C8-1BB8-41BF-97D5-5FB580E7C505}"/>
              </a:ext>
            </a:extLst>
          </p:cNvPr>
          <p:cNvSpPr/>
          <p:nvPr/>
        </p:nvSpPr>
        <p:spPr>
          <a:xfrm>
            <a:off x="4198888" y="6530322"/>
            <a:ext cx="2664296" cy="309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927729" algn="l"/>
              </a:tabLst>
              <a:defRPr/>
            </a:pPr>
            <a:r>
              <a:rPr lang="en-GB" sz="1400" b="1" dirty="0">
                <a:solidFill>
                  <a:schemeClr val="tx1"/>
                </a:solidFill>
                <a:ea typeface="MS Mincho"/>
                <a:cs typeface="Arial"/>
              </a:rPr>
              <a:t>Works/services provided: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Repair and bespoke replacement of timber sliding sash windows. Installation of purpose made timber staircases 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Complex mechanical and electrical design &amp; installation. New underground and above ground drainage systems. Installation of a passenger lift (Four floors) 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Acoustic partitions, dry lining, MF suspended ceilings and decorative plasterwork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Installation of fitted kitchens and bathrooms, 2nd fix joinery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Floor &amp; wall finishes, decoration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endParaRPr lang="en-GB" sz="1200" b="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Works Provided 1">
            <a:extLst>
              <a:ext uri="{FF2B5EF4-FFF2-40B4-BE49-F238E27FC236}">
                <a16:creationId xmlns:a16="http://schemas.microsoft.com/office/drawing/2014/main" id="{39D51705-C3B2-430D-9924-CFA7286EF788}"/>
              </a:ext>
            </a:extLst>
          </p:cNvPr>
          <p:cNvSpPr/>
          <p:nvPr/>
        </p:nvSpPr>
        <p:spPr>
          <a:xfrm>
            <a:off x="319700" y="3944888"/>
            <a:ext cx="2526539" cy="2697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927729" algn="l"/>
              </a:tabLst>
              <a:defRPr/>
            </a:pPr>
            <a:r>
              <a:rPr lang="en-GB" sz="1400" b="1" dirty="0">
                <a:solidFill>
                  <a:schemeClr val="tx1"/>
                </a:solidFill>
                <a:ea typeface="MS Mincho"/>
                <a:cs typeface="Arial"/>
              </a:rPr>
              <a:t>Works/services provided: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Extensive soft strip. Removal of lath &amp; plaster ceilings, partitions and timber floors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Demolition of structural elements; Reinforced concrete staircase and supporting beams, masonry walls, concrete floors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Installation of structural steelwork, columns and beams, to support the new layout. Fireproofing where necessary 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Bored mini-piles to support the concrete deck forming the new car park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endParaRPr lang="en-GB" sz="1200" i="1" dirty="0">
              <a:solidFill>
                <a:schemeClr val="tx1"/>
              </a:solidFill>
              <a:ea typeface="MS Mincho"/>
              <a:cs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927729" algn="l"/>
              </a:tabLst>
              <a:defRPr/>
            </a:pPr>
            <a:endParaRPr lang="en-GB" sz="1200" i="1" dirty="0">
              <a:solidFill>
                <a:schemeClr val="tx1"/>
              </a:solidFill>
              <a:ea typeface="MS Mincho"/>
              <a:cs typeface="Arial"/>
            </a:endParaRPr>
          </a:p>
        </p:txBody>
      </p:sp>
      <p:sp>
        <p:nvSpPr>
          <p:cNvPr id="27" name="Contract Details">
            <a:extLst>
              <a:ext uri="{FF2B5EF4-FFF2-40B4-BE49-F238E27FC236}">
                <a16:creationId xmlns:a16="http://schemas.microsoft.com/office/drawing/2014/main" id="{EF3179B3-F0D3-4017-9FE8-C443317BFC35}"/>
              </a:ext>
            </a:extLst>
          </p:cNvPr>
          <p:cNvSpPr/>
          <p:nvPr/>
        </p:nvSpPr>
        <p:spPr>
          <a:xfrm>
            <a:off x="5229200" y="2238917"/>
            <a:ext cx="1331109" cy="806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£1,610,000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13 months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October 2016 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November 2017</a:t>
            </a:r>
          </a:p>
          <a:p>
            <a:pPr algn="r" eaLnBrk="1" hangingPunct="1">
              <a:defRPr/>
            </a:pPr>
            <a:endParaRPr lang="en-GB" altLang="en-US" sz="1200" b="1" dirty="0">
              <a:solidFill>
                <a:srgbClr val="000000"/>
              </a:solidFill>
              <a:latin typeface="+mn-lt"/>
              <a:ea typeface="MS Mincho" pitchFamily="49" charset="-128"/>
            </a:endParaRPr>
          </a:p>
        </p:txBody>
      </p:sp>
      <p:sp>
        <p:nvSpPr>
          <p:cNvPr id="28" name="Contract Header">
            <a:extLst>
              <a:ext uri="{FF2B5EF4-FFF2-40B4-BE49-F238E27FC236}">
                <a16:creationId xmlns:a16="http://schemas.microsoft.com/office/drawing/2014/main" id="{A1740760-88D2-4AD5-847E-9BBAD80E7734}"/>
              </a:ext>
            </a:extLst>
          </p:cNvPr>
          <p:cNvSpPr/>
          <p:nvPr/>
        </p:nvSpPr>
        <p:spPr>
          <a:xfrm>
            <a:off x="3869432" y="2237025"/>
            <a:ext cx="1419385" cy="806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Value of contract</a:t>
            </a: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Length of contract: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Contract start date: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Completion date:</a:t>
            </a:r>
            <a:endParaRPr lang="en-GB" altLang="en-US" sz="1200" dirty="0">
              <a:solidFill>
                <a:srgbClr val="000000"/>
              </a:solidFill>
              <a:latin typeface="+mn-lt"/>
              <a:ea typeface="MS Mincho" pitchFamily="49" charset="-128"/>
            </a:endParaRPr>
          </a:p>
        </p:txBody>
      </p:sp>
      <p:pic>
        <p:nvPicPr>
          <p:cNvPr id="29" name="Client Logo">
            <a:extLst>
              <a:ext uri="{FF2B5EF4-FFF2-40B4-BE49-F238E27FC236}">
                <a16:creationId xmlns:a16="http://schemas.microsoft.com/office/drawing/2014/main" id="{D1A428B4-4A12-4DBD-A0F0-A4B75C9CF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456" y="1538588"/>
            <a:ext cx="2160240" cy="460279"/>
          </a:xfrm>
          <a:prstGeom prst="rect">
            <a:avLst/>
          </a:prstGeom>
        </p:spPr>
      </p:pic>
      <p:pic>
        <p:nvPicPr>
          <p:cNvPr id="23" name="Photo 3">
            <a:extLst>
              <a:ext uri="{FF2B5EF4-FFF2-40B4-BE49-F238E27FC236}">
                <a16:creationId xmlns:a16="http://schemas.microsoft.com/office/drawing/2014/main" id="{46A83478-DA38-45FE-AF84-9360758306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83" y="6977608"/>
            <a:ext cx="3685031" cy="2457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hoto 2">
            <a:extLst>
              <a:ext uri="{FF2B5EF4-FFF2-40B4-BE49-F238E27FC236}">
                <a16:creationId xmlns:a16="http://schemas.microsoft.com/office/drawing/2014/main" id="{3D67705E-CD7E-47E7-8927-436B17799D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3946465"/>
            <a:ext cx="3678551" cy="2453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hoto 1">
            <a:extLst>
              <a:ext uri="{FF2B5EF4-FFF2-40B4-BE49-F238E27FC236}">
                <a16:creationId xmlns:a16="http://schemas.microsoft.com/office/drawing/2014/main" id="{2793EEC0-FF50-4867-B2B6-68ACFFBB64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10" y="1342428"/>
            <a:ext cx="3267308" cy="2440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Page Title">
            <a:extLst>
              <a:ext uri="{FF2B5EF4-FFF2-40B4-BE49-F238E27FC236}">
                <a16:creationId xmlns:a16="http://schemas.microsoft.com/office/drawing/2014/main" id="{70571383-6DCE-46FC-A6C0-D47F63767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00" y="341324"/>
            <a:ext cx="6218601" cy="5057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defTabSz="457200" eaLnBrk="1" fontAlgn="auto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GB" sz="2000" b="1" dirty="0">
                <a:solidFill>
                  <a:prstClr val="white"/>
                </a:solidFill>
                <a:ea typeface="MS Gothic"/>
                <a:cs typeface="Times New Roman"/>
              </a:rPr>
              <a:t>Clinton Terrace, Nottingham</a:t>
            </a:r>
          </a:p>
        </p:txBody>
      </p:sp>
    </p:spTree>
    <p:extLst>
      <p:ext uri="{BB962C8B-B14F-4D97-AF65-F5344CB8AC3E}">
        <p14:creationId xmlns:p14="http://schemas.microsoft.com/office/powerpoint/2010/main" val="115045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act Details">
            <a:extLst>
              <a:ext uri="{FF2B5EF4-FFF2-40B4-BE49-F238E27FC236}">
                <a16:creationId xmlns:a16="http://schemas.microsoft.com/office/drawing/2014/main" id="{1B0A05E8-1B7B-4C65-B443-164E4A903CD0}"/>
              </a:ext>
            </a:extLst>
          </p:cNvPr>
          <p:cNvSpPr/>
          <p:nvPr/>
        </p:nvSpPr>
        <p:spPr>
          <a:xfrm>
            <a:off x="4118921" y="8396748"/>
            <a:ext cx="2423166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err="1">
                <a:solidFill>
                  <a:schemeClr val="tx1"/>
                </a:solidFill>
              </a:rPr>
              <a:t>Vaughandale</a:t>
            </a:r>
            <a:r>
              <a:rPr lang="en-GB" sz="1100" dirty="0">
                <a:solidFill>
                  <a:schemeClr val="tx1"/>
                </a:solidFill>
              </a:rPr>
              <a:t> Construction LTD</a:t>
            </a:r>
          </a:p>
          <a:p>
            <a:r>
              <a:rPr lang="en-GB" sz="1100" dirty="0">
                <a:solidFill>
                  <a:schemeClr val="tx1"/>
                </a:solidFill>
              </a:rPr>
              <a:t>Ravensdale Mill</a:t>
            </a:r>
          </a:p>
          <a:p>
            <a:r>
              <a:rPr lang="en-GB" sz="1100" dirty="0">
                <a:solidFill>
                  <a:schemeClr val="tx1"/>
                </a:solidFill>
              </a:rPr>
              <a:t>4 Elm Tree St</a:t>
            </a:r>
          </a:p>
          <a:p>
            <a:r>
              <a:rPr lang="en-GB" sz="1100" dirty="0">
                <a:solidFill>
                  <a:schemeClr val="tx1"/>
                </a:solidFill>
              </a:rPr>
              <a:t>Mansfield</a:t>
            </a:r>
          </a:p>
          <a:p>
            <a:r>
              <a:rPr lang="en-GB" sz="1100" dirty="0">
                <a:solidFill>
                  <a:schemeClr val="tx1"/>
                </a:solidFill>
              </a:rPr>
              <a:t>NG18 2HD</a:t>
            </a:r>
          </a:p>
          <a:p>
            <a:r>
              <a:rPr lang="en-GB" sz="1100" dirty="0">
                <a:solidFill>
                  <a:schemeClr val="tx1"/>
                </a:solidFill>
              </a:rPr>
              <a:t>01623 634898</a:t>
            </a:r>
          </a:p>
        </p:txBody>
      </p:sp>
      <p:sp>
        <p:nvSpPr>
          <p:cNvPr id="26" name="Contact Header">
            <a:extLst>
              <a:ext uri="{FF2B5EF4-FFF2-40B4-BE49-F238E27FC236}">
                <a16:creationId xmlns:a16="http://schemas.microsoft.com/office/drawing/2014/main" id="{5BC2DEE4-F440-4CE2-AB2B-E2516E5574B5}"/>
              </a:ext>
            </a:extLst>
          </p:cNvPr>
          <p:cNvSpPr/>
          <p:nvPr/>
        </p:nvSpPr>
        <p:spPr>
          <a:xfrm>
            <a:off x="4118920" y="8108718"/>
            <a:ext cx="2423166" cy="29409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/>
              <a:t>Contact us for more details :-</a:t>
            </a:r>
            <a:endParaRPr lang="en-GB" sz="1200" b="1" dirty="0"/>
          </a:p>
        </p:txBody>
      </p:sp>
      <p:sp>
        <p:nvSpPr>
          <p:cNvPr id="27" name="Challenges Details">
            <a:extLst>
              <a:ext uri="{FF2B5EF4-FFF2-40B4-BE49-F238E27FC236}">
                <a16:creationId xmlns:a16="http://schemas.microsoft.com/office/drawing/2014/main" id="{E50154CC-1567-4169-9C31-788640EC34A8}"/>
              </a:ext>
            </a:extLst>
          </p:cNvPr>
          <p:cNvSpPr/>
          <p:nvPr/>
        </p:nvSpPr>
        <p:spPr>
          <a:xfrm>
            <a:off x="315914" y="8396749"/>
            <a:ext cx="3670683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Sympathetic restoration of the Victorian façade and repair of the sliding sash timber windows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Coordinating an upgrade of the mains electrical supply and installing new foul drainage  to service the increased demand  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Complicated temporary works installation to enable substantial removal and alteration of the structure</a:t>
            </a:r>
          </a:p>
        </p:txBody>
      </p:sp>
      <p:sp>
        <p:nvSpPr>
          <p:cNvPr id="28" name="Challenges Header">
            <a:extLst>
              <a:ext uri="{FF2B5EF4-FFF2-40B4-BE49-F238E27FC236}">
                <a16:creationId xmlns:a16="http://schemas.microsoft.com/office/drawing/2014/main" id="{20DA679D-4BED-4CA6-945F-B82D6E5B6B8C}"/>
              </a:ext>
            </a:extLst>
          </p:cNvPr>
          <p:cNvSpPr/>
          <p:nvPr/>
        </p:nvSpPr>
        <p:spPr>
          <a:xfrm>
            <a:off x="315913" y="8108717"/>
            <a:ext cx="3670683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/>
              <a:t>Particular challenges to be overcome:</a:t>
            </a:r>
          </a:p>
        </p:txBody>
      </p:sp>
      <p:sp>
        <p:nvSpPr>
          <p:cNvPr id="11" name="Detailed Description 1">
            <a:extLst>
              <a:ext uri="{FF2B5EF4-FFF2-40B4-BE49-F238E27FC236}">
                <a16:creationId xmlns:a16="http://schemas.microsoft.com/office/drawing/2014/main" id="{D23E5C03-E518-4302-B7E2-9EF8DA546713}"/>
              </a:ext>
            </a:extLst>
          </p:cNvPr>
          <p:cNvSpPr/>
          <p:nvPr/>
        </p:nvSpPr>
        <p:spPr>
          <a:xfrm>
            <a:off x="438023" y="3648792"/>
            <a:ext cx="5981954" cy="17529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ea typeface="MS Mincho"/>
                <a:cs typeface="Arial"/>
              </a:rPr>
              <a:t>Detailed description of contract: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The works are to convert an existing five storey, 19th Century building currently in use for education purposes into eleven apartments. One apartment will be a duplex and will also be provided with a roof terrace.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The Contractor will be responsible for the design of the Mechanical and Electrical installation and for design of the piling to the extended rear parking area.</a:t>
            </a:r>
            <a:endParaRPr lang="en-GB" sz="1200" dirty="0">
              <a:solidFill>
                <a:prstClr val="black"/>
              </a:solidFill>
              <a:ea typeface="Times New Roman"/>
              <a:cs typeface="Tahoma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prstClr val="black"/>
              </a:solidFill>
              <a:ea typeface="Times New Roman"/>
              <a:cs typeface="Tahoma"/>
            </a:endParaRPr>
          </a:p>
        </p:txBody>
      </p:sp>
      <p:pic>
        <p:nvPicPr>
          <p:cNvPr id="15" name="Photo 3">
            <a:extLst>
              <a:ext uri="{FF2B5EF4-FFF2-40B4-BE49-F238E27FC236}">
                <a16:creationId xmlns:a16="http://schemas.microsoft.com/office/drawing/2014/main" id="{D87849C7-FDD4-4FE3-A054-C3D33CE004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96" y="1208089"/>
            <a:ext cx="2976872" cy="1985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hoto 2">
            <a:extLst>
              <a:ext uri="{FF2B5EF4-FFF2-40B4-BE49-F238E27FC236}">
                <a16:creationId xmlns:a16="http://schemas.microsoft.com/office/drawing/2014/main" id="{5CB834E5-E800-49E4-BE76-365924D91F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3" y="1208088"/>
            <a:ext cx="2976873" cy="1985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hoto 1">
            <a:extLst>
              <a:ext uri="{FF2B5EF4-FFF2-40B4-BE49-F238E27FC236}">
                <a16:creationId xmlns:a16="http://schemas.microsoft.com/office/drawing/2014/main" id="{9E7360EF-3886-4A48-B632-88D3EAC547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49" y="5503221"/>
            <a:ext cx="3322405" cy="2216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Page Title">
            <a:extLst>
              <a:ext uri="{FF2B5EF4-FFF2-40B4-BE49-F238E27FC236}">
                <a16:creationId xmlns:a16="http://schemas.microsoft.com/office/drawing/2014/main" id="{56836653-E0EE-4A88-B2D4-C61F3243D68A}"/>
              </a:ext>
            </a:extLst>
          </p:cNvPr>
          <p:cNvSpPr txBox="1">
            <a:spLocks/>
          </p:cNvSpPr>
          <p:nvPr/>
        </p:nvSpPr>
        <p:spPr bwMode="auto">
          <a:xfrm>
            <a:off x="319700" y="341324"/>
            <a:ext cx="6218601" cy="505789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9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39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59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78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GB" sz="2000" b="1" dirty="0">
                <a:solidFill>
                  <a:schemeClr val="bg1"/>
                </a:solidFill>
                <a:ea typeface="MS Gothic"/>
                <a:cs typeface="Times New Roman"/>
              </a:rPr>
              <a:t>Clinton Terrace, Nottingham</a:t>
            </a:r>
          </a:p>
        </p:txBody>
      </p:sp>
    </p:spTree>
    <p:extLst>
      <p:ext uri="{BB962C8B-B14F-4D97-AF65-F5344CB8AC3E}">
        <p14:creationId xmlns:p14="http://schemas.microsoft.com/office/powerpoint/2010/main" val="310566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A4 Paper (210x297 mm)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Clinton Terrace, Nottingham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655</cp:revision>
  <cp:lastPrinted>2021-09-10T11:44:57Z</cp:lastPrinted>
  <dcterms:created xsi:type="dcterms:W3CDTF">2014-05-06T09:09:07Z</dcterms:created>
  <dcterms:modified xsi:type="dcterms:W3CDTF">2022-09-13T10:00:56Z</dcterms:modified>
</cp:coreProperties>
</file>