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115" d="100"/>
          <a:sy n="115" d="100"/>
        </p:scale>
        <p:origin x="4160"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99206C-5D79-4C0A-986F-80C2AECDC35D}" type="datetimeFigureOut">
              <a:rPr lang="en-GB" smtClean="0"/>
              <a:t>18/09/2017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6673B8-B20F-42C7-A3B0-BAC32ADB5EF4}" type="slidenum">
              <a:rPr lang="en-GB" smtClean="0"/>
              <a:t>‹#›</a:t>
            </a:fld>
            <a:endParaRPr lang="en-GB"/>
          </a:p>
        </p:txBody>
      </p:sp>
    </p:spTree>
    <p:extLst>
      <p:ext uri="{BB962C8B-B14F-4D97-AF65-F5344CB8AC3E}">
        <p14:creationId xmlns:p14="http://schemas.microsoft.com/office/powerpoint/2010/main" val="2262203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9206C-5D79-4C0A-986F-80C2AECDC35D}" type="datetimeFigureOut">
              <a:rPr lang="en-GB" smtClean="0"/>
              <a:t>18/09/2017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6673B8-B20F-42C7-A3B0-BAC32ADB5EF4}" type="slidenum">
              <a:rPr lang="en-GB" smtClean="0"/>
              <a:t>‹#›</a:t>
            </a:fld>
            <a:endParaRPr lang="en-GB"/>
          </a:p>
        </p:txBody>
      </p:sp>
    </p:spTree>
    <p:extLst>
      <p:ext uri="{BB962C8B-B14F-4D97-AF65-F5344CB8AC3E}">
        <p14:creationId xmlns:p14="http://schemas.microsoft.com/office/powerpoint/2010/main" val="4071052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9206C-5D79-4C0A-986F-80C2AECDC35D}" type="datetimeFigureOut">
              <a:rPr lang="en-GB" smtClean="0"/>
              <a:t>18/09/2017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6673B8-B20F-42C7-A3B0-BAC32ADB5EF4}" type="slidenum">
              <a:rPr lang="en-GB" smtClean="0"/>
              <a:t>‹#›</a:t>
            </a:fld>
            <a:endParaRPr lang="en-GB"/>
          </a:p>
        </p:txBody>
      </p:sp>
    </p:spTree>
    <p:extLst>
      <p:ext uri="{BB962C8B-B14F-4D97-AF65-F5344CB8AC3E}">
        <p14:creationId xmlns:p14="http://schemas.microsoft.com/office/powerpoint/2010/main" val="275024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9206C-5D79-4C0A-986F-80C2AECDC35D}" type="datetimeFigureOut">
              <a:rPr lang="en-GB" smtClean="0"/>
              <a:t>18/09/2017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6673B8-B20F-42C7-A3B0-BAC32ADB5EF4}" type="slidenum">
              <a:rPr lang="en-GB" smtClean="0"/>
              <a:t>‹#›</a:t>
            </a:fld>
            <a:endParaRPr lang="en-GB"/>
          </a:p>
        </p:txBody>
      </p:sp>
    </p:spTree>
    <p:extLst>
      <p:ext uri="{BB962C8B-B14F-4D97-AF65-F5344CB8AC3E}">
        <p14:creationId xmlns:p14="http://schemas.microsoft.com/office/powerpoint/2010/main" val="1128122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99206C-5D79-4C0A-986F-80C2AECDC35D}" type="datetimeFigureOut">
              <a:rPr lang="en-GB" smtClean="0"/>
              <a:t>18/09/2017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6673B8-B20F-42C7-A3B0-BAC32ADB5EF4}" type="slidenum">
              <a:rPr lang="en-GB" smtClean="0"/>
              <a:t>‹#›</a:t>
            </a:fld>
            <a:endParaRPr lang="en-GB"/>
          </a:p>
        </p:txBody>
      </p:sp>
    </p:spTree>
    <p:extLst>
      <p:ext uri="{BB962C8B-B14F-4D97-AF65-F5344CB8AC3E}">
        <p14:creationId xmlns:p14="http://schemas.microsoft.com/office/powerpoint/2010/main" val="2226216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99206C-5D79-4C0A-986F-80C2AECDC35D}" type="datetimeFigureOut">
              <a:rPr lang="en-GB" smtClean="0"/>
              <a:t>18/09/2017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6673B8-B20F-42C7-A3B0-BAC32ADB5EF4}" type="slidenum">
              <a:rPr lang="en-GB" smtClean="0"/>
              <a:t>‹#›</a:t>
            </a:fld>
            <a:endParaRPr lang="en-GB"/>
          </a:p>
        </p:txBody>
      </p:sp>
    </p:spTree>
    <p:extLst>
      <p:ext uri="{BB962C8B-B14F-4D97-AF65-F5344CB8AC3E}">
        <p14:creationId xmlns:p14="http://schemas.microsoft.com/office/powerpoint/2010/main" val="164291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99206C-5D79-4C0A-986F-80C2AECDC35D}" type="datetimeFigureOut">
              <a:rPr lang="en-GB" smtClean="0"/>
              <a:t>18/09/2017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6673B8-B20F-42C7-A3B0-BAC32ADB5EF4}" type="slidenum">
              <a:rPr lang="en-GB" smtClean="0"/>
              <a:t>‹#›</a:t>
            </a:fld>
            <a:endParaRPr lang="en-GB"/>
          </a:p>
        </p:txBody>
      </p:sp>
    </p:spTree>
    <p:extLst>
      <p:ext uri="{BB962C8B-B14F-4D97-AF65-F5344CB8AC3E}">
        <p14:creationId xmlns:p14="http://schemas.microsoft.com/office/powerpoint/2010/main" val="440416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99206C-5D79-4C0A-986F-80C2AECDC35D}" type="datetimeFigureOut">
              <a:rPr lang="en-GB" smtClean="0"/>
              <a:t>18/09/2017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6673B8-B20F-42C7-A3B0-BAC32ADB5EF4}" type="slidenum">
              <a:rPr lang="en-GB" smtClean="0"/>
              <a:t>‹#›</a:t>
            </a:fld>
            <a:endParaRPr lang="en-GB"/>
          </a:p>
        </p:txBody>
      </p:sp>
    </p:spTree>
    <p:extLst>
      <p:ext uri="{BB962C8B-B14F-4D97-AF65-F5344CB8AC3E}">
        <p14:creationId xmlns:p14="http://schemas.microsoft.com/office/powerpoint/2010/main" val="444665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9206C-5D79-4C0A-986F-80C2AECDC35D}" type="datetimeFigureOut">
              <a:rPr lang="en-GB" smtClean="0"/>
              <a:t>18/09/2017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6673B8-B20F-42C7-A3B0-BAC32ADB5EF4}" type="slidenum">
              <a:rPr lang="en-GB" smtClean="0"/>
              <a:t>‹#›</a:t>
            </a:fld>
            <a:endParaRPr lang="en-GB"/>
          </a:p>
        </p:txBody>
      </p:sp>
    </p:spTree>
    <p:extLst>
      <p:ext uri="{BB962C8B-B14F-4D97-AF65-F5344CB8AC3E}">
        <p14:creationId xmlns:p14="http://schemas.microsoft.com/office/powerpoint/2010/main" val="1510405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99206C-5D79-4C0A-986F-80C2AECDC35D}" type="datetimeFigureOut">
              <a:rPr lang="en-GB" smtClean="0"/>
              <a:t>18/09/2017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6673B8-B20F-42C7-A3B0-BAC32ADB5EF4}" type="slidenum">
              <a:rPr lang="en-GB" smtClean="0"/>
              <a:t>‹#›</a:t>
            </a:fld>
            <a:endParaRPr lang="en-GB"/>
          </a:p>
        </p:txBody>
      </p:sp>
    </p:spTree>
    <p:extLst>
      <p:ext uri="{BB962C8B-B14F-4D97-AF65-F5344CB8AC3E}">
        <p14:creationId xmlns:p14="http://schemas.microsoft.com/office/powerpoint/2010/main" val="3548801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99206C-5D79-4C0A-986F-80C2AECDC35D}" type="datetimeFigureOut">
              <a:rPr lang="en-GB" smtClean="0"/>
              <a:t>18/09/2017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6673B8-B20F-42C7-A3B0-BAC32ADB5EF4}" type="slidenum">
              <a:rPr lang="en-GB" smtClean="0"/>
              <a:t>‹#›</a:t>
            </a:fld>
            <a:endParaRPr lang="en-GB"/>
          </a:p>
        </p:txBody>
      </p:sp>
    </p:spTree>
    <p:extLst>
      <p:ext uri="{BB962C8B-B14F-4D97-AF65-F5344CB8AC3E}">
        <p14:creationId xmlns:p14="http://schemas.microsoft.com/office/powerpoint/2010/main" val="854019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699206C-5D79-4C0A-986F-80C2AECDC35D}" type="datetimeFigureOut">
              <a:rPr lang="en-GB" smtClean="0"/>
              <a:t>18/09/2017</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D6673B8-B20F-42C7-A3B0-BAC32ADB5EF4}" type="slidenum">
              <a:rPr lang="en-GB" smtClean="0"/>
              <a:t>‹#›</a:t>
            </a:fld>
            <a:endParaRPr lang="en-GB"/>
          </a:p>
        </p:txBody>
      </p:sp>
    </p:spTree>
    <p:extLst>
      <p:ext uri="{BB962C8B-B14F-4D97-AF65-F5344CB8AC3E}">
        <p14:creationId xmlns:p14="http://schemas.microsoft.com/office/powerpoint/2010/main" val="4051886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binchprojects.co.uk/" TargetMode="External"/><Relationship Id="rId11" Type="http://schemas.openxmlformats.org/officeDocument/2006/relationships/image" Target="../media/image8.png"/><Relationship Id="rId5" Type="http://schemas.openxmlformats.org/officeDocument/2006/relationships/hyperlink" Target="mailto:david.binch@binchprojects.co.uk" TargetMode="External"/><Relationship Id="rId10"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5">
            <a:extLst>
              <a:ext uri="{FF2B5EF4-FFF2-40B4-BE49-F238E27FC236}">
                <a16:creationId xmlns:a16="http://schemas.microsoft.com/office/drawing/2014/main" id="{D480F6A4-E408-49DA-A20E-14D5D073D3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142"/>
          <a:stretch>
            <a:fillRect/>
          </a:stretch>
        </p:blipFill>
        <p:spPr bwMode="auto">
          <a:xfrm>
            <a:off x="5211877" y="7460079"/>
            <a:ext cx="1295400" cy="154146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1">
            <a:extLst>
              <a:ext uri="{FF2B5EF4-FFF2-40B4-BE49-F238E27FC236}">
                <a16:creationId xmlns:a16="http://schemas.microsoft.com/office/drawing/2014/main" id="{36D06B86-92A9-4D7B-8E4C-A0C8DD37E284}"/>
              </a:ext>
            </a:extLst>
          </p:cNvPr>
          <p:cNvSpPr txBox="1">
            <a:spLocks noChangeArrowheads="1"/>
          </p:cNvSpPr>
          <p:nvPr/>
        </p:nvSpPr>
        <p:spPr bwMode="auto">
          <a:xfrm>
            <a:off x="134937" y="1183826"/>
            <a:ext cx="51244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200" b="0" i="0" u="none" strike="noStrike" cap="none" normalizeH="0" baseline="0" dirty="0">
                <a:ln>
                  <a:noFill/>
                </a:ln>
                <a:solidFill>
                  <a:schemeClr val="tx1"/>
                </a:solidFill>
                <a:effectLst/>
                <a:latin typeface="Impact" panose="020B0806030902050204" pitchFamily="34" charset="0"/>
                <a:ea typeface="Calibri" panose="020F0502020204030204" pitchFamily="34" charset="0"/>
                <a:cs typeface="Times New Roman" panose="02020603050405020304" pitchFamily="18" charset="0"/>
              </a:rPr>
              <a:t>TT TAKEOVER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2">
            <a:extLst>
              <a:ext uri="{FF2B5EF4-FFF2-40B4-BE49-F238E27FC236}">
                <a16:creationId xmlns:a16="http://schemas.microsoft.com/office/drawing/2014/main" id="{509AE991-F503-4587-8E24-133408B6B5BB}"/>
              </a:ext>
            </a:extLst>
          </p:cNvPr>
          <p:cNvSpPr txBox="1">
            <a:spLocks noChangeArrowheads="1"/>
          </p:cNvSpPr>
          <p:nvPr/>
        </p:nvSpPr>
        <p:spPr bwMode="auto">
          <a:xfrm>
            <a:off x="342899" y="2522090"/>
            <a:ext cx="48006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BINCH RACING TAKE ON THE NOTORIOUSLY &amp; UNFORGIVING ISLE OF MAN CLASSIC TT.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3">
            <a:extLst>
              <a:ext uri="{FF2B5EF4-FFF2-40B4-BE49-F238E27FC236}">
                <a16:creationId xmlns:a16="http://schemas.microsoft.com/office/drawing/2014/main" id="{8BB3CAF4-C448-4D9E-95DD-50961A9BDFC0}"/>
              </a:ext>
            </a:extLst>
          </p:cNvPr>
          <p:cNvSpPr txBox="1">
            <a:spLocks noChangeArrowheads="1"/>
          </p:cNvSpPr>
          <p:nvPr/>
        </p:nvSpPr>
        <p:spPr bwMode="auto">
          <a:xfrm>
            <a:off x="342899" y="3322189"/>
            <a:ext cx="6515101" cy="597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Isle of Man is famous for its historical 37.8 mile race course with motorcyclists competing around the TT course for 110 years. Its rich history of testing man and machine attracted </a:t>
            </a:r>
            <a:r>
              <a:rPr kumimoji="0" lang="en-US" altLang="en-US"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Binch</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Racing to the island to test their luck in the battle for the podium and bring success to the Nottinghamshire based race team. </a:t>
            </a:r>
            <a:endParaRPr kumimoji="0" lang="en-US" altLang="en-US" sz="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Classic TT is a 2-week festival of speed held on the 19</a:t>
            </a:r>
            <a:r>
              <a:rPr kumimoji="0" lang="en-US" altLang="en-US" sz="14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August - 1</a:t>
            </a:r>
            <a:r>
              <a:rPr kumimoji="0" lang="en-US" altLang="en-US" sz="14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September on the Isle of Man. Its popularity is increasing due to the nostalgic feel of seeing the bikes whizz around the Manx roads at top speed. Well-respected and experienced TT rider, Dan Hegarty will be competing on </a:t>
            </a:r>
            <a:r>
              <a:rPr kumimoji="0" lang="en-US" altLang="en-US"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Binch</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Racing’s TZ250 YAMAHA’s, with team owner, David </a:t>
            </a:r>
            <a:r>
              <a:rPr kumimoji="0" lang="en-US" altLang="en-US"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Binch</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building the bikes and taking the team over to the Classic TT. Hegarty is one of the top 20 TT riders with a highest average speed of 128mph for the 37.8 miles’ course. </a:t>
            </a:r>
            <a:endParaRPr kumimoji="0" lang="en-US" altLang="en-US" sz="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Motorcycle sports have always had a space in Mansfield based </a:t>
            </a:r>
            <a:r>
              <a:rPr kumimoji="0" lang="en-US" altLang="en-US"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Binch</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Racing’s heart with David, an ex Isle of Man Manx Grand Prix racer, having now changed roles to the engineer rather than the racer. Months of preparation have ensured the bikes have been put together with the highest quality and attention to detail to allow Hegarty to operate the bikes safely throughout the course of the event. Top bikes coupled with a top rider, along with support from quality sponsors ensures the team are enthusiastic about the possible results.</a:t>
            </a:r>
            <a:endPar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team thank all their supporters &amp; sponsors.</a:t>
            </a:r>
            <a:endParaRPr kumimoji="0" lang="en-US" altLang="en-US" sz="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Follow the action &amp; wish the team, supporters &amp; sponsors good </a:t>
            </a:r>
            <a:endParaRPr kumimoji="0" lang="en-US" altLang="en-US" sz="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luck on David </a:t>
            </a:r>
            <a:r>
              <a:rPr kumimoji="0" lang="en-US" altLang="en-US"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Binch’s</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facebook</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ITV4 televises the races throughout the event.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Follow the races live on TT Radio</a:t>
            </a:r>
            <a:endParaRPr kumimoji="0" lang="en-US" altLang="en-US" sz="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8" name="Picture 6" descr="Dave Binch Classic TT start">
            <a:extLst>
              <a:ext uri="{FF2B5EF4-FFF2-40B4-BE49-F238E27FC236}">
                <a16:creationId xmlns:a16="http://schemas.microsoft.com/office/drawing/2014/main" id="{D9D279A3-F95E-41FC-9C4B-F6C8D791B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137" y="961576"/>
            <a:ext cx="1295400" cy="230346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AF99B4D-368D-46B1-B3BC-E0ACA7D9255B}"/>
              </a:ext>
            </a:extLst>
          </p:cNvPr>
          <p:cNvSpPr>
            <a:spLocks noChangeArrowheads="1"/>
          </p:cNvSpPr>
          <p:nvPr/>
        </p:nvSpPr>
        <p:spPr bwMode="auto">
          <a:xfrm>
            <a:off x="652462" y="3821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12">
            <a:extLst>
              <a:ext uri="{FF2B5EF4-FFF2-40B4-BE49-F238E27FC236}">
                <a16:creationId xmlns:a16="http://schemas.microsoft.com/office/drawing/2014/main" id="{84862B23-DD78-4C7A-956B-44C0A0922260}"/>
              </a:ext>
            </a:extLst>
          </p:cNvPr>
          <p:cNvSpPr>
            <a:spLocks noChangeArrowheads="1"/>
          </p:cNvSpPr>
          <p:nvPr/>
        </p:nvSpPr>
        <p:spPr bwMode="auto">
          <a:xfrm>
            <a:off x="652462" y="83933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PRESS RELEASE – PRESS RELEASE</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14">
            <a:extLst>
              <a:ext uri="{FF2B5EF4-FFF2-40B4-BE49-F238E27FC236}">
                <a16:creationId xmlns:a16="http://schemas.microsoft.com/office/drawing/2014/main" id="{CBEE2955-9E7E-49CE-A609-07566870DB62}"/>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85" name="Picture 3">
            <a:extLst>
              <a:ext uri="{FF2B5EF4-FFF2-40B4-BE49-F238E27FC236}">
                <a16:creationId xmlns:a16="http://schemas.microsoft.com/office/drawing/2014/main" id="{42414473-8DFD-45EA-9416-66F679B4E2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0190" t="38818" r="42204" b="42715"/>
          <a:stretch>
            <a:fillRect/>
          </a:stretch>
        </p:blipFill>
        <p:spPr bwMode="auto">
          <a:xfrm>
            <a:off x="558633" y="181320"/>
            <a:ext cx="1362075" cy="6286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5">
            <a:extLst>
              <a:ext uri="{FF2B5EF4-FFF2-40B4-BE49-F238E27FC236}">
                <a16:creationId xmlns:a16="http://schemas.microsoft.com/office/drawing/2014/main" id="{A2ED3F42-F6BE-4C9B-92F9-0098ECB60FE8}"/>
              </a:ext>
            </a:extLst>
          </p:cNvPr>
          <p:cNvSpPr>
            <a:spLocks noChangeArrowheads="1"/>
          </p:cNvSpPr>
          <p:nvPr/>
        </p:nvSpPr>
        <p:spPr bwMode="auto">
          <a:xfrm>
            <a:off x="-150062" y="4572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9525" algn="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231F21"/>
                </a:solidFill>
                <a:effectLst/>
                <a:latin typeface="Tahoma" panose="020B0604030504040204" pitchFamily="34" charset="0"/>
                <a:ea typeface="Times New Roman" panose="02020603050405020304" pitchFamily="18" charset="0"/>
                <a:cs typeface="Tahoma" panose="020B0604030504040204" pitchFamily="34" charset="0"/>
              </a:rPr>
              <a:t>+44 </a:t>
            </a:r>
            <a:r>
              <a:rPr kumimoji="0" lang="en-GB" altLang="en-US" sz="1000" b="1" i="0" u="none" strike="noStrike" cap="none" normalizeH="0" baseline="0" dirty="0">
                <a:ln>
                  <a:noFill/>
                </a:ln>
                <a:solidFill>
                  <a:srgbClr val="231F21"/>
                </a:solidFill>
                <a:effectLst/>
                <a:latin typeface="Tahoma" panose="020B0604030504040204" pitchFamily="34" charset="0"/>
                <a:ea typeface="Times New Roman" panose="02020603050405020304" pitchFamily="18" charset="0"/>
                <a:cs typeface="Tahoma" panose="020B0604030504040204" pitchFamily="34" charset="0"/>
              </a:rPr>
              <a:t>07919 321109 </a:t>
            </a:r>
            <a:endParaRPr kumimoji="0" lang="en-GB" altLang="en-US" sz="200" b="0" i="0" u="none" strike="noStrike" cap="none" normalizeH="0" baseline="0" dirty="0">
              <a:ln>
                <a:noFill/>
              </a:ln>
              <a:solidFill>
                <a:schemeClr val="tx1"/>
              </a:solidFill>
              <a:effectLst/>
            </a:endParaRPr>
          </a:p>
          <a:p>
            <a:pPr marL="0" marR="0" lvl="0" indent="9525" algn="r"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hlinkClick r:id="rId5"/>
              </a:rPr>
              <a:t>david.binch@binchprojects.co.uk</a:t>
            </a:r>
            <a:endParaRPr kumimoji="0" lang="en-GB" altLang="en-US" sz="200" b="0" i="0" u="none" strike="noStrike" cap="none" normalizeH="0" baseline="0" dirty="0">
              <a:ln>
                <a:noFill/>
              </a:ln>
              <a:solidFill>
                <a:schemeClr val="tx1"/>
              </a:solidFill>
              <a:effectLst/>
            </a:endParaRPr>
          </a:p>
          <a:p>
            <a:pPr marL="0" marR="0" lvl="0" indent="9525" algn="r"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007EB8"/>
                </a:solidFill>
                <a:effectLst/>
                <a:latin typeface="Tahoma" panose="020B0604030504040204" pitchFamily="34" charset="0"/>
                <a:ea typeface="Times New Roman" panose="02020603050405020304" pitchFamily="18" charset="0"/>
                <a:cs typeface="Tahoma" panose="020B0604030504040204" pitchFamily="34" charset="0"/>
                <a:hlinkClick r:id="rId6"/>
              </a:rPr>
              <a:t>www.binchprojects.co.uk</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3105" name="Picture 8" descr="Johnsons Logo">
            <a:extLst>
              <a:ext uri="{FF2B5EF4-FFF2-40B4-BE49-F238E27FC236}">
                <a16:creationId xmlns:a16="http://schemas.microsoft.com/office/drawing/2014/main" id="{7384C307-A2AF-45A0-A325-33137BA801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899" y="9410251"/>
            <a:ext cx="1174750" cy="342900"/>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9" descr="VCL MASTER logo CMYK">
            <a:extLst>
              <a:ext uri="{FF2B5EF4-FFF2-40B4-BE49-F238E27FC236}">
                <a16:creationId xmlns:a16="http://schemas.microsoft.com/office/drawing/2014/main" id="{CCA66CB4-A41E-44A5-AEEB-40B12F094C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9897" y="9375326"/>
            <a:ext cx="774700" cy="412750"/>
          </a:xfrm>
          <a:prstGeom prst="rect">
            <a:avLst/>
          </a:prstGeom>
          <a:noFill/>
          <a:extLst>
            <a:ext uri="{909E8E84-426E-40DD-AFC4-6F175D3DCCD1}">
              <a14:hiddenFill xmlns:a14="http://schemas.microsoft.com/office/drawing/2010/main">
                <a:solidFill>
                  <a:srgbClr val="FFFFFF"/>
                </a:solidFill>
              </a14:hiddenFill>
            </a:ext>
          </a:extLst>
        </p:spPr>
      </p:pic>
      <p:pic>
        <p:nvPicPr>
          <p:cNvPr id="3103" name="Picture 4">
            <a:extLst>
              <a:ext uri="{FF2B5EF4-FFF2-40B4-BE49-F238E27FC236}">
                <a16:creationId xmlns:a16="http://schemas.microsoft.com/office/drawing/2014/main" id="{3297E4E8-D1BE-480F-930A-73FF2BBAA7D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96845" y="9334051"/>
            <a:ext cx="5461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11" descr="Swift Logo.01">
            <a:extLst>
              <a:ext uri="{FF2B5EF4-FFF2-40B4-BE49-F238E27FC236}">
                <a16:creationId xmlns:a16="http://schemas.microsoft.com/office/drawing/2014/main" id="{C043CB3E-4073-40BD-8F71-D14BBA5B5AF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45193" y="9334051"/>
            <a:ext cx="971550" cy="495300"/>
          </a:xfrm>
          <a:prstGeom prst="rect">
            <a:avLst/>
          </a:prstGeom>
          <a:noFill/>
          <a:extLst>
            <a:ext uri="{909E8E84-426E-40DD-AFC4-6F175D3DCCD1}">
              <a14:hiddenFill xmlns:a14="http://schemas.microsoft.com/office/drawing/2010/main">
                <a:solidFill>
                  <a:srgbClr val="FFFFFF"/>
                </a:solidFill>
              </a14:hiddenFill>
            </a:ext>
          </a:extLst>
        </p:spPr>
      </p:pic>
      <p:pic>
        <p:nvPicPr>
          <p:cNvPr id="3101" name="Picture 12" descr="http://logok.org/wp-content/uploads/2015/05/Pirelli-logo-yellow-bg-1024x768.png">
            <a:extLst>
              <a:ext uri="{FF2B5EF4-FFF2-40B4-BE49-F238E27FC236}">
                <a16:creationId xmlns:a16="http://schemas.microsoft.com/office/drawing/2014/main" id="{95776F9D-89F4-4E4A-B846-97FCDC502EA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4413" t="29659" r="4102" b="27332"/>
          <a:stretch>
            <a:fillRect/>
          </a:stretch>
        </p:blipFill>
        <p:spPr bwMode="auto">
          <a:xfrm>
            <a:off x="4618991" y="9407076"/>
            <a:ext cx="990600" cy="349250"/>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13" descr="Binch_Blue - Copy">
            <a:extLst>
              <a:ext uri="{FF2B5EF4-FFF2-40B4-BE49-F238E27FC236}">
                <a16:creationId xmlns:a16="http://schemas.microsoft.com/office/drawing/2014/main" id="{331EEB8F-93D8-489D-89E7-7C88DB65267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11837" y="9391201"/>
            <a:ext cx="711200" cy="381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4">
            <a:extLst>
              <a:ext uri="{FF2B5EF4-FFF2-40B4-BE49-F238E27FC236}">
                <a16:creationId xmlns:a16="http://schemas.microsoft.com/office/drawing/2014/main" id="{B1145BD4-8CF5-44F0-B3CE-6E78D9298637}"/>
              </a:ext>
            </a:extLst>
          </p:cNvPr>
          <p:cNvSpPr>
            <a:spLocks noChangeArrowheads="1"/>
          </p:cNvSpPr>
          <p:nvPr/>
        </p:nvSpPr>
        <p:spPr bwMode="auto">
          <a:xfrm>
            <a:off x="-4763069" y="3351321"/>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9" name="Rectangle 35">
            <a:extLst>
              <a:ext uri="{FF2B5EF4-FFF2-40B4-BE49-F238E27FC236}">
                <a16:creationId xmlns:a16="http://schemas.microsoft.com/office/drawing/2014/main" id="{7C38D021-8072-46DE-B1CE-77B2F21D7E78}"/>
              </a:ext>
            </a:extLst>
          </p:cNvPr>
          <p:cNvSpPr>
            <a:spLocks noChangeArrowheads="1"/>
          </p:cNvSpPr>
          <p:nvPr/>
        </p:nvSpPr>
        <p:spPr bwMode="auto">
          <a:xfrm>
            <a:off x="-4763069" y="4151421"/>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36">
            <a:extLst>
              <a:ext uri="{FF2B5EF4-FFF2-40B4-BE49-F238E27FC236}">
                <a16:creationId xmlns:a16="http://schemas.microsoft.com/office/drawing/2014/main" id="{F559B812-1C3A-45BD-A7E8-C5A025CF645C}"/>
              </a:ext>
            </a:extLst>
          </p:cNvPr>
          <p:cNvSpPr>
            <a:spLocks noChangeArrowheads="1"/>
          </p:cNvSpPr>
          <p:nvPr/>
        </p:nvSpPr>
        <p:spPr bwMode="auto">
          <a:xfrm>
            <a:off x="-4763069" y="4564171"/>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37">
            <a:extLst>
              <a:ext uri="{FF2B5EF4-FFF2-40B4-BE49-F238E27FC236}">
                <a16:creationId xmlns:a16="http://schemas.microsoft.com/office/drawing/2014/main" id="{DD665D10-83EA-492E-BC5C-21A6E532CFCD}"/>
              </a:ext>
            </a:extLst>
          </p:cNvPr>
          <p:cNvSpPr>
            <a:spLocks noChangeArrowheads="1"/>
          </p:cNvSpPr>
          <p:nvPr/>
        </p:nvSpPr>
        <p:spPr bwMode="auto">
          <a:xfrm>
            <a:off x="-4763069" y="5059471"/>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38">
            <a:extLst>
              <a:ext uri="{FF2B5EF4-FFF2-40B4-BE49-F238E27FC236}">
                <a16:creationId xmlns:a16="http://schemas.microsoft.com/office/drawing/2014/main" id="{2F9FBB8A-5A5F-4616-8E9B-B36F25F1A196}"/>
              </a:ext>
            </a:extLst>
          </p:cNvPr>
          <p:cNvSpPr>
            <a:spLocks noChangeArrowheads="1"/>
          </p:cNvSpPr>
          <p:nvPr/>
        </p:nvSpPr>
        <p:spPr bwMode="auto">
          <a:xfrm>
            <a:off x="-4763069" y="5554771"/>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39">
            <a:extLst>
              <a:ext uri="{FF2B5EF4-FFF2-40B4-BE49-F238E27FC236}">
                <a16:creationId xmlns:a16="http://schemas.microsoft.com/office/drawing/2014/main" id="{F1E46123-1297-43FA-B56D-59360B4D74FD}"/>
              </a:ext>
            </a:extLst>
          </p:cNvPr>
          <p:cNvSpPr>
            <a:spLocks noChangeArrowheads="1"/>
          </p:cNvSpPr>
          <p:nvPr/>
        </p:nvSpPr>
        <p:spPr bwMode="auto">
          <a:xfrm>
            <a:off x="-4763069" y="5904021"/>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2603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2955a4ef-3be3-4b91-b299-3bc136afeb32@eurprd08">
            <a:extLst>
              <a:ext uri="{FF2B5EF4-FFF2-40B4-BE49-F238E27FC236}">
                <a16:creationId xmlns:a16="http://schemas.microsoft.com/office/drawing/2014/main" id="{4CAF652D-BE2E-400F-8DE9-D0E284E7C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881" y="0"/>
            <a:ext cx="2103120" cy="3154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3" descr="https://media.licdn.com/media-proxy/ext?w=800&amp;h=800&amp;f=n&amp;hash=%2FoC7AG281aHa%2FJWTM24thIf0h7Y%3D&amp;ora=1%2CaFBCTXdkRmpGL2lvQUFBPQ%2CxAVta9Er0Vinkhwfjw8177yE41y87UNCVordEGXyD3u0qYrdfyLpf5TdfLSouV4WKiQclAcyKvKgRDewD8Hoetnpe4lzjp_kII27dA4BYBI3iSdF_NQ8">
            <a:extLst>
              <a:ext uri="{FF2B5EF4-FFF2-40B4-BE49-F238E27FC236}">
                <a16:creationId xmlns:a16="http://schemas.microsoft.com/office/drawing/2014/main" id="{7713340C-A885-4BCC-972C-634E6CFC0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93301"/>
            <a:ext cx="2798799" cy="373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C103697-DACB-472E-9844-D4846E907CB0}"/>
              </a:ext>
            </a:extLst>
          </p:cNvPr>
          <p:cNvPicPr>
            <a:picLocks noChangeAspect="1"/>
          </p:cNvPicPr>
          <p:nvPr/>
        </p:nvPicPr>
        <p:blipFill>
          <a:blip r:embed="rId4"/>
          <a:stretch>
            <a:fillRect/>
          </a:stretch>
        </p:blipFill>
        <p:spPr>
          <a:xfrm>
            <a:off x="0" y="0"/>
            <a:ext cx="4906205" cy="3160066"/>
          </a:xfrm>
          <a:prstGeom prst="rect">
            <a:avLst/>
          </a:prstGeom>
        </p:spPr>
      </p:pic>
      <p:pic>
        <p:nvPicPr>
          <p:cNvPr id="13" name="Picture 12">
            <a:extLst>
              <a:ext uri="{FF2B5EF4-FFF2-40B4-BE49-F238E27FC236}">
                <a16:creationId xmlns:a16="http://schemas.microsoft.com/office/drawing/2014/main" id="{E13D33DB-AF82-4241-8C12-9FE3CB3BE1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8799" y="3154681"/>
            <a:ext cx="4059202" cy="3035945"/>
          </a:xfrm>
          <a:prstGeom prst="rect">
            <a:avLst/>
          </a:prstGeom>
        </p:spPr>
      </p:pic>
      <p:pic>
        <p:nvPicPr>
          <p:cNvPr id="15" name="Picture 14">
            <a:extLst>
              <a:ext uri="{FF2B5EF4-FFF2-40B4-BE49-F238E27FC236}">
                <a16:creationId xmlns:a16="http://schemas.microsoft.com/office/drawing/2014/main" id="{861E70F8-F270-4C58-8602-5E835C87370B}"/>
              </a:ext>
            </a:extLst>
          </p:cNvPr>
          <p:cNvPicPr>
            <a:picLocks noChangeAspect="1"/>
          </p:cNvPicPr>
          <p:nvPr/>
        </p:nvPicPr>
        <p:blipFill>
          <a:blip r:embed="rId6"/>
          <a:stretch>
            <a:fillRect/>
          </a:stretch>
        </p:blipFill>
        <p:spPr>
          <a:xfrm>
            <a:off x="2305437" y="7459287"/>
            <a:ext cx="4555335" cy="2446713"/>
          </a:xfrm>
          <a:prstGeom prst="rect">
            <a:avLst/>
          </a:prstGeom>
        </p:spPr>
      </p:pic>
      <p:pic>
        <p:nvPicPr>
          <p:cNvPr id="20" name="Picture 19">
            <a:extLst>
              <a:ext uri="{FF2B5EF4-FFF2-40B4-BE49-F238E27FC236}">
                <a16:creationId xmlns:a16="http://schemas.microsoft.com/office/drawing/2014/main" id="{344632CE-A0AF-4856-82D8-E17ED133C16A}"/>
              </a:ext>
            </a:extLst>
          </p:cNvPr>
          <p:cNvPicPr>
            <a:picLocks noChangeAspect="1"/>
          </p:cNvPicPr>
          <p:nvPr/>
        </p:nvPicPr>
        <p:blipFill>
          <a:blip r:embed="rId7"/>
          <a:stretch>
            <a:fillRect/>
          </a:stretch>
        </p:blipFill>
        <p:spPr>
          <a:xfrm>
            <a:off x="0" y="8308985"/>
            <a:ext cx="2306802" cy="1597016"/>
          </a:xfrm>
          <a:prstGeom prst="rect">
            <a:avLst/>
          </a:prstGeom>
        </p:spPr>
      </p:pic>
      <p:pic>
        <p:nvPicPr>
          <p:cNvPr id="21" name="Picture 20">
            <a:extLst>
              <a:ext uri="{FF2B5EF4-FFF2-40B4-BE49-F238E27FC236}">
                <a16:creationId xmlns:a16="http://schemas.microsoft.com/office/drawing/2014/main" id="{03C433AC-2BF7-4F2B-8079-7920AF155BAA}"/>
              </a:ext>
            </a:extLst>
          </p:cNvPr>
          <p:cNvPicPr>
            <a:picLocks noChangeAspect="1"/>
          </p:cNvPicPr>
          <p:nvPr/>
        </p:nvPicPr>
        <p:blipFill>
          <a:blip r:embed="rId8"/>
          <a:stretch>
            <a:fillRect/>
          </a:stretch>
        </p:blipFill>
        <p:spPr>
          <a:xfrm>
            <a:off x="3070167" y="6190626"/>
            <a:ext cx="3787834" cy="2118505"/>
          </a:xfrm>
          <a:prstGeom prst="rect">
            <a:avLst/>
          </a:prstGeom>
        </p:spPr>
      </p:pic>
      <p:pic>
        <p:nvPicPr>
          <p:cNvPr id="18" name="Picture 17">
            <a:extLst>
              <a:ext uri="{FF2B5EF4-FFF2-40B4-BE49-F238E27FC236}">
                <a16:creationId xmlns:a16="http://schemas.microsoft.com/office/drawing/2014/main" id="{065F55E6-0877-489F-9BB1-25667DF130C6}"/>
              </a:ext>
            </a:extLst>
          </p:cNvPr>
          <p:cNvPicPr>
            <a:picLocks noChangeAspect="1"/>
          </p:cNvPicPr>
          <p:nvPr/>
        </p:nvPicPr>
        <p:blipFill>
          <a:blip r:embed="rId9"/>
          <a:stretch>
            <a:fillRect/>
          </a:stretch>
        </p:blipFill>
        <p:spPr>
          <a:xfrm>
            <a:off x="0" y="6177558"/>
            <a:ext cx="3321585" cy="2131426"/>
          </a:xfrm>
          <a:prstGeom prst="rect">
            <a:avLst/>
          </a:prstGeom>
        </p:spPr>
      </p:pic>
    </p:spTree>
    <p:extLst>
      <p:ext uri="{BB962C8B-B14F-4D97-AF65-F5344CB8AC3E}">
        <p14:creationId xmlns:p14="http://schemas.microsoft.com/office/powerpoint/2010/main" val="16280148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TotalTime>
  <Words>347</Words>
  <Application>Microsoft Office PowerPoint</Application>
  <PresentationFormat>A4 Paper (210x297 mm)</PresentationFormat>
  <Paragraphs>24</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Impact</vt:lpstr>
      <vt:lpstr>Tahoma</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Brown</dc:creator>
  <cp:lastModifiedBy>Lee Brown</cp:lastModifiedBy>
  <cp:revision>4</cp:revision>
  <dcterms:created xsi:type="dcterms:W3CDTF">2017-09-18T08:50:43Z</dcterms:created>
  <dcterms:modified xsi:type="dcterms:W3CDTF">2017-09-18T09:24:52Z</dcterms:modified>
</cp:coreProperties>
</file>