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449" r:id="rId2"/>
    <p:sldId id="450" r:id="rId3"/>
  </p:sldIdLst>
  <p:sldSz cx="6858000" cy="9906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BF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5" autoAdjust="0"/>
    <p:restoredTop sz="94621" autoAdjust="0"/>
  </p:normalViewPr>
  <p:slideViewPr>
    <p:cSldViewPr>
      <p:cViewPr varScale="1">
        <p:scale>
          <a:sx n="73" d="100"/>
          <a:sy n="73" d="100"/>
        </p:scale>
        <p:origin x="228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720" y="5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05C62BC-556F-480B-A841-B7280A0942E0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DF6ACC-EBD1-4887-A43F-9D67B0CF22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2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Project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F6ACC-EBD1-4887-A43F-9D67B0CF22BC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49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Project Reference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F6ACC-EBD1-4887-A43F-9D67B0CF22BC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1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1D88-A88F-4CD2-9F17-D2D2643B4CB7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74D6-6497-4763-ACCB-45C5046F91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5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725C-7E4F-4175-A107-3FC2308AC61A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2ADE-1299-4B37-BE48-BEF13A8E8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37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1EFF-40FE-4383-B6C8-6794F9CC43A6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EAA2-C419-4FDB-B27E-99EF597273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4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6E1F-2CCD-41F4-9B73-CB8BCBB29F8E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23EA-7487-41D2-B12A-BB6E4BA8DD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1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FB82-5808-4CC6-9282-D25D17BA2FF6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7355-E1AC-47CE-AAC7-17D5F1750B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22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9737-3BAF-4F62-993C-6AB2AEAE3085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BE9F-299A-472E-936B-AFB6D2C78B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39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D2BB-FA1F-4818-A387-076163ECF51A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46B8-7797-4952-9ADF-C833BA2794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07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BEDD-4327-415C-B31C-B812D9876671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8EAC-37B7-42C4-B0A3-281720875A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3147-EFAE-43E9-86AE-F71F3CDF7A57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BE6C-1AA9-4187-97BC-B2F4970895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64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7292-63BB-4311-AB2F-B88659C41412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3C2D-E318-4FCF-B5ED-72584A282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33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38D3-9BE5-41D5-9750-B143A27F8FC0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25E3-3252-4C0C-A2A9-9665A21E0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070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970"/>
            <a:ext cx="16002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6E054-B356-4043-AA84-98DAD99C9513}" type="datetimeFigureOut">
              <a:rPr lang="en-GB"/>
              <a:pPr>
                <a:defRPr/>
              </a:pPr>
              <a:t>13/09/2022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970"/>
            <a:ext cx="21717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970"/>
            <a:ext cx="1600200" cy="5262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505DF5-9B59-4E24-B4B6-CF2B23413E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ks Provided 2">
            <a:extLst>
              <a:ext uri="{FF2B5EF4-FFF2-40B4-BE49-F238E27FC236}">
                <a16:creationId xmlns:a16="http://schemas.microsoft.com/office/drawing/2014/main" id="{FF16FC0B-B1EF-4E1E-8ADA-1B84F96499FE}"/>
              </a:ext>
            </a:extLst>
          </p:cNvPr>
          <p:cNvSpPr/>
          <p:nvPr/>
        </p:nvSpPr>
        <p:spPr>
          <a:xfrm>
            <a:off x="4005067" y="6931920"/>
            <a:ext cx="2579885" cy="2269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27729" algn="l"/>
              </a:tabLst>
              <a:defRPr/>
            </a:pPr>
            <a:r>
              <a:rPr lang="en-GB" sz="1400" b="1" dirty="0">
                <a:solidFill>
                  <a:schemeClr val="tx1"/>
                </a:solidFill>
                <a:ea typeface="MS Mincho"/>
                <a:cs typeface="Arial"/>
              </a:rPr>
              <a:t>Works/services provided: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Bespoke Mahogany staircase, balustrade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French polishing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Sliding sash timber windows, bespoke doors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Decorative plaster mouldings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Bespoke Timber cabinetry, Marble tops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Limestone flooring, Wall panelling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Hardwood ‘parquet’ flooring</a:t>
            </a:r>
          </a:p>
        </p:txBody>
      </p:sp>
      <p:sp>
        <p:nvSpPr>
          <p:cNvPr id="14" name="Works Provided 1"/>
          <p:cNvSpPr/>
          <p:nvPr/>
        </p:nvSpPr>
        <p:spPr>
          <a:xfrm>
            <a:off x="358777" y="4211453"/>
            <a:ext cx="2791127" cy="2277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27729" algn="l"/>
              </a:tabLst>
              <a:defRPr/>
            </a:pPr>
            <a:r>
              <a:rPr lang="en-GB" sz="1400" b="1" dirty="0">
                <a:solidFill>
                  <a:schemeClr val="tx1"/>
                </a:solidFill>
                <a:ea typeface="MS Mincho"/>
                <a:cs typeface="Arial"/>
              </a:rPr>
              <a:t>Works/services provided: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Demolish &amp; recycle agricultural buildings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Site clearance, Earthworks, UG Drainage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Installation of ground source heating 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In-situ concrete foundations &amp; substructure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Masonry walls, Stone masonry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Waterproof tanking to basement walls</a:t>
            </a:r>
          </a:p>
          <a:p>
            <a:pPr marL="171449" indent="-17144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7729" algn="l"/>
              </a:tabLst>
              <a:defRPr/>
            </a:pPr>
            <a:r>
              <a:rPr lang="en-GB" sz="1200" i="1" dirty="0">
                <a:solidFill>
                  <a:schemeClr val="tx1"/>
                </a:solidFill>
                <a:ea typeface="MS Mincho"/>
                <a:cs typeface="Arial"/>
              </a:rPr>
              <a:t>Welsh slate roofing, decorative lead welding </a:t>
            </a:r>
          </a:p>
        </p:txBody>
      </p:sp>
      <p:pic>
        <p:nvPicPr>
          <p:cNvPr id="19" name="Photo 3">
            <a:extLst>
              <a:ext uri="{FF2B5EF4-FFF2-40B4-BE49-F238E27FC236}">
                <a16:creationId xmlns:a16="http://schemas.microsoft.com/office/drawing/2014/main" id="{7EB23DE9-9C23-4EEA-BF88-190D6F063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6982076"/>
            <a:ext cx="3392008" cy="215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hoto 2">
            <a:extLst>
              <a:ext uri="{FF2B5EF4-FFF2-40B4-BE49-F238E27FC236}">
                <a16:creationId xmlns:a16="http://schemas.microsoft.com/office/drawing/2014/main" id="{C01AC89D-06EC-4F42-8D7A-D2FB6C582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943" y="4255490"/>
            <a:ext cx="3356079" cy="217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hoto 1">
            <a:extLst>
              <a:ext uri="{FF2B5EF4-FFF2-40B4-BE49-F238E27FC236}">
                <a16:creationId xmlns:a16="http://schemas.microsoft.com/office/drawing/2014/main" id="{3B08ED6F-DF17-4177-B8A1-6A71ACA50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7" y="1466949"/>
            <a:ext cx="3449377" cy="231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ract Details">
            <a:extLst>
              <a:ext uri="{FF2B5EF4-FFF2-40B4-BE49-F238E27FC236}">
                <a16:creationId xmlns:a16="http://schemas.microsoft.com/office/drawing/2014/main" id="{136702F6-E52F-4968-9E45-DBE3358D0CCF}"/>
              </a:ext>
            </a:extLst>
          </p:cNvPr>
          <p:cNvSpPr/>
          <p:nvPr/>
        </p:nvSpPr>
        <p:spPr>
          <a:xfrm>
            <a:off x="5279175" y="2444193"/>
            <a:ext cx="1254337" cy="806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/>
          <a:lstStyle>
            <a:lvl1pPr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dirty="0">
                <a:solidFill>
                  <a:srgbClr val="000000"/>
                </a:solidFill>
                <a:latin typeface="+mn-lt"/>
                <a:ea typeface="MS Mincho" pitchFamily="49" charset="-128"/>
                <a:cs typeface="Times New Roman" pitchFamily="18" charset="0"/>
              </a:rPr>
              <a:t>£3,500,000</a:t>
            </a:r>
          </a:p>
          <a:p>
            <a:pPr algn="r" eaLnBrk="1" hangingPunct="1">
              <a:defRPr/>
            </a:pPr>
            <a:r>
              <a:rPr lang="en-GB" altLang="en-US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24 months</a:t>
            </a:r>
          </a:p>
          <a:p>
            <a:pPr algn="r" eaLnBrk="1" hangingPunct="1">
              <a:defRPr/>
            </a:pPr>
            <a:r>
              <a:rPr lang="en-GB" altLang="en-US" sz="1200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  Summer 2015 </a:t>
            </a:r>
          </a:p>
          <a:p>
            <a:pPr algn="r" eaLnBrk="1" hangingPunct="1">
              <a:defRPr/>
            </a:pPr>
            <a:r>
              <a:rPr lang="en-GB" altLang="en-US" sz="1200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Spring 2017</a:t>
            </a:r>
          </a:p>
        </p:txBody>
      </p:sp>
      <p:sp>
        <p:nvSpPr>
          <p:cNvPr id="16" name="Contract Header">
            <a:extLst>
              <a:ext uri="{FF2B5EF4-FFF2-40B4-BE49-F238E27FC236}">
                <a16:creationId xmlns:a16="http://schemas.microsoft.com/office/drawing/2014/main" id="{B38F671D-4088-440F-8D3E-16C500BA7C3F}"/>
              </a:ext>
            </a:extLst>
          </p:cNvPr>
          <p:cNvSpPr/>
          <p:nvPr/>
        </p:nvSpPr>
        <p:spPr>
          <a:xfrm>
            <a:off x="4202421" y="2444193"/>
            <a:ext cx="1436794" cy="806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/>
          <a:lstStyle>
            <a:lvl1pPr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9271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GB" altLang="en-US" sz="1200" b="1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Value of contract</a:t>
            </a:r>
            <a:r>
              <a:rPr lang="en-GB" altLang="en-US" sz="1200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:</a:t>
            </a:r>
          </a:p>
          <a:p>
            <a:pPr algn="just" eaLnBrk="1" hangingPunct="1">
              <a:defRPr/>
            </a:pPr>
            <a:r>
              <a:rPr lang="en-GB" altLang="en-US" sz="12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Times New Roman" pitchFamily="18" charset="0"/>
              </a:rPr>
              <a:t>Length of contract:</a:t>
            </a:r>
          </a:p>
          <a:p>
            <a:pPr algn="just" eaLnBrk="1" hangingPunct="1">
              <a:defRPr/>
            </a:pPr>
            <a:r>
              <a:rPr lang="en-GB" altLang="en-US" sz="1200" b="1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Contract start date:</a:t>
            </a:r>
          </a:p>
          <a:p>
            <a:pPr algn="just" eaLnBrk="1" hangingPunct="1">
              <a:defRPr/>
            </a:pPr>
            <a:r>
              <a:rPr lang="en-GB" altLang="en-US" sz="1200" b="1" dirty="0">
                <a:solidFill>
                  <a:srgbClr val="000000"/>
                </a:solidFill>
                <a:latin typeface="+mn-lt"/>
                <a:ea typeface="MS Mincho" pitchFamily="49" charset="-128"/>
              </a:rPr>
              <a:t>Completion date:</a:t>
            </a:r>
            <a:endParaRPr lang="en-GB" altLang="en-US" sz="1200" dirty="0">
              <a:solidFill>
                <a:srgbClr val="000000"/>
              </a:solidFill>
              <a:latin typeface="+mn-lt"/>
              <a:ea typeface="MS Mincho" pitchFamily="49" charset="-128"/>
            </a:endParaRPr>
          </a:p>
        </p:txBody>
      </p:sp>
      <p:pic>
        <p:nvPicPr>
          <p:cNvPr id="13" name="Client Logo">
            <a:extLst>
              <a:ext uri="{FF2B5EF4-FFF2-40B4-BE49-F238E27FC236}">
                <a16:creationId xmlns:a16="http://schemas.microsoft.com/office/drawing/2014/main" id="{BF1E82C7-C7D4-43E5-A228-7810ACC55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486" y="1813982"/>
            <a:ext cx="2160240" cy="460279"/>
          </a:xfrm>
          <a:prstGeom prst="rect">
            <a:avLst/>
          </a:prstGeom>
        </p:spPr>
      </p:pic>
      <p:sp>
        <p:nvSpPr>
          <p:cNvPr id="12" name="Page Title">
            <a:extLst>
              <a:ext uri="{FF2B5EF4-FFF2-40B4-BE49-F238E27FC236}">
                <a16:creationId xmlns:a16="http://schemas.microsoft.com/office/drawing/2014/main" id="{1DD44F18-3527-4306-B72B-975CD7C94279}"/>
              </a:ext>
            </a:extLst>
          </p:cNvPr>
          <p:cNvSpPr txBox="1">
            <a:spLocks/>
          </p:cNvSpPr>
          <p:nvPr/>
        </p:nvSpPr>
        <p:spPr bwMode="auto">
          <a:xfrm>
            <a:off x="319700" y="341324"/>
            <a:ext cx="6218601" cy="505789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9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7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a typeface="MS Gothic"/>
                <a:cs typeface="Times New Roman"/>
              </a:rPr>
              <a:t>Field House, Car Colston</a:t>
            </a:r>
          </a:p>
        </p:txBody>
      </p:sp>
    </p:spTree>
    <p:extLst>
      <p:ext uri="{BB962C8B-B14F-4D97-AF65-F5344CB8AC3E}">
        <p14:creationId xmlns:p14="http://schemas.microsoft.com/office/powerpoint/2010/main" val="16705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act Details">
            <a:extLst>
              <a:ext uri="{FF2B5EF4-FFF2-40B4-BE49-F238E27FC236}">
                <a16:creationId xmlns:a16="http://schemas.microsoft.com/office/drawing/2014/main" id="{85AD3481-7F58-4D53-BC95-B6D03C3AAF87}"/>
              </a:ext>
            </a:extLst>
          </p:cNvPr>
          <p:cNvSpPr/>
          <p:nvPr/>
        </p:nvSpPr>
        <p:spPr>
          <a:xfrm>
            <a:off x="4161785" y="8107881"/>
            <a:ext cx="2423166" cy="1155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err="1">
                <a:solidFill>
                  <a:schemeClr val="tx1"/>
                </a:solidFill>
              </a:rPr>
              <a:t>Vaughandale</a:t>
            </a:r>
            <a:r>
              <a:rPr lang="en-GB" sz="1100" dirty="0">
                <a:solidFill>
                  <a:schemeClr val="tx1"/>
                </a:solidFill>
              </a:rPr>
              <a:t> Construction LTD</a:t>
            </a:r>
          </a:p>
          <a:p>
            <a:r>
              <a:rPr lang="en-GB" sz="1100" dirty="0">
                <a:solidFill>
                  <a:schemeClr val="tx1"/>
                </a:solidFill>
              </a:rPr>
              <a:t>Ravensdale Mill</a:t>
            </a:r>
          </a:p>
          <a:p>
            <a:r>
              <a:rPr lang="en-GB" sz="1100" dirty="0">
                <a:solidFill>
                  <a:schemeClr val="tx1"/>
                </a:solidFill>
              </a:rPr>
              <a:t>4 Elm Tree St</a:t>
            </a:r>
          </a:p>
          <a:p>
            <a:r>
              <a:rPr lang="en-GB" sz="1100" dirty="0">
                <a:solidFill>
                  <a:schemeClr val="tx1"/>
                </a:solidFill>
              </a:rPr>
              <a:t>Mansfield</a:t>
            </a:r>
          </a:p>
          <a:p>
            <a:r>
              <a:rPr lang="en-GB" sz="1100" dirty="0">
                <a:solidFill>
                  <a:schemeClr val="tx1"/>
                </a:solidFill>
              </a:rPr>
              <a:t>NG18 2HD</a:t>
            </a:r>
          </a:p>
          <a:p>
            <a:r>
              <a:rPr lang="en-GB" sz="1100" dirty="0">
                <a:solidFill>
                  <a:schemeClr val="tx1"/>
                </a:solidFill>
              </a:rPr>
              <a:t>01623 634898</a:t>
            </a:r>
          </a:p>
        </p:txBody>
      </p:sp>
      <p:sp>
        <p:nvSpPr>
          <p:cNvPr id="22" name="Contact Header">
            <a:extLst>
              <a:ext uri="{FF2B5EF4-FFF2-40B4-BE49-F238E27FC236}">
                <a16:creationId xmlns:a16="http://schemas.microsoft.com/office/drawing/2014/main" id="{73DC3960-35B9-4125-80E4-661263AEC040}"/>
              </a:ext>
            </a:extLst>
          </p:cNvPr>
          <p:cNvSpPr/>
          <p:nvPr/>
        </p:nvSpPr>
        <p:spPr>
          <a:xfrm>
            <a:off x="4161784" y="7819851"/>
            <a:ext cx="2423166" cy="29409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/>
              <a:t>Contact us for more details :-</a:t>
            </a:r>
            <a:endParaRPr lang="en-GB" sz="1200" b="1" dirty="0"/>
          </a:p>
        </p:txBody>
      </p:sp>
      <p:sp>
        <p:nvSpPr>
          <p:cNvPr id="14" name="Challenges Details">
            <a:extLst>
              <a:ext uri="{FF2B5EF4-FFF2-40B4-BE49-F238E27FC236}">
                <a16:creationId xmlns:a16="http://schemas.microsoft.com/office/drawing/2014/main" id="{A8383775-FA91-4302-B4C2-C5CC8A951E18}"/>
              </a:ext>
            </a:extLst>
          </p:cNvPr>
          <p:cNvSpPr/>
          <p:nvPr/>
        </p:nvSpPr>
        <p:spPr>
          <a:xfrm>
            <a:off x="358778" y="8107882"/>
            <a:ext cx="3670683" cy="1155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49" indent="-171449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Working within Environmental Agency restrictions to protect ecology – Greater Crested Newts</a:t>
            </a:r>
          </a:p>
          <a:p>
            <a:pPr marL="171449" indent="-171449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Sourcing master craftsmen for a range of traditional skills  </a:t>
            </a:r>
          </a:p>
          <a:p>
            <a:pPr marL="171449" indent="-171449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Working closely with the lead architect to agree detailing and an exacting finishes schedule </a:t>
            </a:r>
          </a:p>
        </p:txBody>
      </p:sp>
      <p:sp>
        <p:nvSpPr>
          <p:cNvPr id="21" name="Challenges Header">
            <a:extLst>
              <a:ext uri="{FF2B5EF4-FFF2-40B4-BE49-F238E27FC236}">
                <a16:creationId xmlns:a16="http://schemas.microsoft.com/office/drawing/2014/main" id="{29C70F6D-07BF-452E-9360-03A525F9AB8D}"/>
              </a:ext>
            </a:extLst>
          </p:cNvPr>
          <p:cNvSpPr/>
          <p:nvPr/>
        </p:nvSpPr>
        <p:spPr>
          <a:xfrm>
            <a:off x="358777" y="7819850"/>
            <a:ext cx="3670683" cy="2880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/>
              <a:t>Particular challenges to be overcome:</a:t>
            </a:r>
          </a:p>
        </p:txBody>
      </p:sp>
      <p:pic>
        <p:nvPicPr>
          <p:cNvPr id="4" name="Photo 3">
            <a:extLst>
              <a:ext uri="{FF2B5EF4-FFF2-40B4-BE49-F238E27FC236}">
                <a16:creationId xmlns:a16="http://schemas.microsoft.com/office/drawing/2014/main" id="{6FBAD387-495C-4E48-9F03-FB6B0D635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757" y="5241032"/>
            <a:ext cx="2977571" cy="19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hoto 2">
            <a:extLst>
              <a:ext uri="{FF2B5EF4-FFF2-40B4-BE49-F238E27FC236}">
                <a16:creationId xmlns:a16="http://schemas.microsoft.com/office/drawing/2014/main" id="{6DE97F6F-4973-4763-AEA6-CE9868315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" y="5241032"/>
            <a:ext cx="3043739" cy="19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hoto 1">
            <a:extLst>
              <a:ext uri="{FF2B5EF4-FFF2-40B4-BE49-F238E27FC236}">
                <a16:creationId xmlns:a16="http://schemas.microsoft.com/office/drawing/2014/main" id="{87041672-B729-4D79-AC61-69DCB4B05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041" y="1638472"/>
            <a:ext cx="3073786" cy="229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etailed Description"/>
          <p:cNvSpPr/>
          <p:nvPr/>
        </p:nvSpPr>
        <p:spPr>
          <a:xfrm>
            <a:off x="492006" y="1615341"/>
            <a:ext cx="2855019" cy="23192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ea typeface="MS Mincho"/>
                <a:cs typeface="Arial"/>
              </a:rPr>
              <a:t>Detailed description of contract: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ea typeface="Times New Roman"/>
                <a:cs typeface="Tahoma"/>
              </a:rPr>
              <a:t>Construction of a three storey Georgian style house on the site of the former Field House Farm. Works included; separate Garage &amp; Office building, formal garden, Kitchen Garden, approach roads, Driveway &amp; Courtyard parking etc</a:t>
            </a:r>
          </a:p>
        </p:txBody>
      </p:sp>
      <p:sp>
        <p:nvSpPr>
          <p:cNvPr id="11" name="Page Title">
            <a:extLst>
              <a:ext uri="{FF2B5EF4-FFF2-40B4-BE49-F238E27FC236}">
                <a16:creationId xmlns:a16="http://schemas.microsoft.com/office/drawing/2014/main" id="{E468F415-8218-4328-A3EB-A576044069E4}"/>
              </a:ext>
            </a:extLst>
          </p:cNvPr>
          <p:cNvSpPr txBox="1">
            <a:spLocks/>
          </p:cNvSpPr>
          <p:nvPr/>
        </p:nvSpPr>
        <p:spPr bwMode="auto">
          <a:xfrm>
            <a:off x="319700" y="341324"/>
            <a:ext cx="6218601" cy="505789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9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7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a typeface="MS Gothic"/>
                <a:cs typeface="Times New Roman"/>
              </a:rPr>
              <a:t>Field House, Car Colston</a:t>
            </a:r>
          </a:p>
        </p:txBody>
      </p:sp>
    </p:spTree>
    <p:extLst>
      <p:ext uri="{BB962C8B-B14F-4D97-AF65-F5344CB8AC3E}">
        <p14:creationId xmlns:p14="http://schemas.microsoft.com/office/powerpoint/2010/main" val="185433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A4 Paper (210x297 mm)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2017-10-23T10:55:48Z</dcterms:created>
  <dcterms:modified xsi:type="dcterms:W3CDTF">2022-09-13T10:14:33Z</dcterms:modified>
</cp:coreProperties>
</file>