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81" r:id="rId2"/>
  </p:sldIdLst>
  <p:sldSz cx="6858000" cy="9144000" type="screen4x3"/>
  <p:notesSz cx="7099300" cy="10234613"/>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223" userDrawn="1">
          <p15:clr>
            <a:srgbClr val="A4A3A4"/>
          </p15:clr>
        </p15:guide>
        <p15:guide id="2" pos="223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F9F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67" autoAdjust="0"/>
    <p:restoredTop sz="94621" autoAdjust="0"/>
  </p:normalViewPr>
  <p:slideViewPr>
    <p:cSldViewPr>
      <p:cViewPr varScale="1">
        <p:scale>
          <a:sx n="79" d="100"/>
          <a:sy n="79" d="100"/>
        </p:scale>
        <p:origin x="1014" y="10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720" y="5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cs typeface="Arial" charset="0"/>
              </a:defRPr>
            </a:lvl1pPr>
          </a:lstStyle>
          <a:p>
            <a:pPr>
              <a:defRPr/>
            </a:pPr>
            <a:endParaRPr lang="en-GB"/>
          </a:p>
        </p:txBody>
      </p:sp>
      <p:sp>
        <p:nvSpPr>
          <p:cNvPr id="3" name="Date Placeholder 2"/>
          <p:cNvSpPr>
            <a:spLocks noGrp="1"/>
          </p:cNvSpPr>
          <p:nvPr>
            <p:ph type="dt" idx="1"/>
          </p:nvPr>
        </p:nvSpPr>
        <p:spPr>
          <a:xfrm>
            <a:off x="4020506" y="0"/>
            <a:ext cx="3077137" cy="512304"/>
          </a:xfrm>
          <a:prstGeom prst="rect">
            <a:avLst/>
          </a:prstGeom>
        </p:spPr>
        <p:txBody>
          <a:bodyPr vert="horz" lIns="94768" tIns="47384" rIns="94768" bIns="47384" rtlCol="0"/>
          <a:lstStyle>
            <a:lvl1pPr algn="r">
              <a:defRPr sz="1200">
                <a:cs typeface="Arial" charset="0"/>
              </a:defRPr>
            </a:lvl1pPr>
          </a:lstStyle>
          <a:p>
            <a:pPr>
              <a:defRPr/>
            </a:pPr>
            <a:fld id="{505C62BC-556F-480B-A841-B7280A0942E0}" type="datetimeFigureOut">
              <a:rPr lang="en-GB"/>
              <a:pPr>
                <a:defRPr/>
              </a:pPr>
              <a:t>22/09/2022</a:t>
            </a:fld>
            <a:endParaRPr lang="en-GB" dirty="0"/>
          </a:p>
        </p:txBody>
      </p:sp>
      <p:sp>
        <p:nvSpPr>
          <p:cNvPr id="4" name="Slide Image Placeholder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4768" tIns="47384" rIns="94768" bIns="47384" rtlCol="0" anchor="ctr"/>
          <a:lstStyle/>
          <a:p>
            <a:pPr lvl="0"/>
            <a:endParaRPr lang="en-GB" noProof="0" dirty="0"/>
          </a:p>
        </p:txBody>
      </p:sp>
      <p:sp>
        <p:nvSpPr>
          <p:cNvPr id="5" name="Notes Placeholder 4"/>
          <p:cNvSpPr>
            <a:spLocks noGrp="1"/>
          </p:cNvSpPr>
          <p:nvPr>
            <p:ph type="body" sz="quarter" idx="3"/>
          </p:nvPr>
        </p:nvSpPr>
        <p:spPr>
          <a:xfrm>
            <a:off x="709599" y="4861155"/>
            <a:ext cx="5680103" cy="4605821"/>
          </a:xfrm>
          <a:prstGeom prst="rect">
            <a:avLst/>
          </a:prstGeom>
        </p:spPr>
        <p:txBody>
          <a:bodyPr vert="horz" lIns="94768" tIns="47384" rIns="94768" bIns="47384"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720673"/>
            <a:ext cx="3077137" cy="512303"/>
          </a:xfrm>
          <a:prstGeom prst="rect">
            <a:avLst/>
          </a:prstGeom>
        </p:spPr>
        <p:txBody>
          <a:bodyPr vert="horz" lIns="94768" tIns="47384" rIns="94768" bIns="47384" rtlCol="0" anchor="b"/>
          <a:lstStyle>
            <a:lvl1pPr algn="l">
              <a:defRPr sz="1200">
                <a:cs typeface="Arial" charset="0"/>
              </a:defRPr>
            </a:lvl1pPr>
          </a:lstStyle>
          <a:p>
            <a:pPr>
              <a:defRPr/>
            </a:pPr>
            <a:endParaRPr lang="en-GB"/>
          </a:p>
        </p:txBody>
      </p:sp>
      <p:sp>
        <p:nvSpPr>
          <p:cNvPr id="7" name="Slide Number Placeholder 6"/>
          <p:cNvSpPr>
            <a:spLocks noGrp="1"/>
          </p:cNvSpPr>
          <p:nvPr>
            <p:ph type="sldNum" sz="quarter" idx="5"/>
          </p:nvPr>
        </p:nvSpPr>
        <p:spPr>
          <a:xfrm>
            <a:off x="4020506" y="9720673"/>
            <a:ext cx="3077137" cy="512303"/>
          </a:xfrm>
          <a:prstGeom prst="rect">
            <a:avLst/>
          </a:prstGeom>
        </p:spPr>
        <p:txBody>
          <a:bodyPr vert="horz" wrap="square" lIns="94768" tIns="47384" rIns="94768" bIns="47384" numCol="1" anchor="b" anchorCtr="0" compatLnSpc="1">
            <a:prstTxWarp prst="textNoShape">
              <a:avLst/>
            </a:prstTxWarp>
          </a:bodyPr>
          <a:lstStyle>
            <a:lvl1pPr algn="r">
              <a:defRPr sz="1200" smtClean="0"/>
            </a:lvl1pPr>
          </a:lstStyle>
          <a:p>
            <a:pPr>
              <a:defRPr/>
            </a:pPr>
            <a:fld id="{5BDF6ACC-EBD1-4887-A43F-9D67B0CF22BC}" type="slidenum">
              <a:rPr lang="en-GB" altLang="en-US"/>
              <a:pPr>
                <a:defRPr/>
              </a:pPr>
              <a:t>‹#›</a:t>
            </a:fld>
            <a:endParaRPr lang="en-GB" altLang="en-US"/>
          </a:p>
        </p:txBody>
      </p:sp>
    </p:spTree>
    <p:extLst>
      <p:ext uri="{BB962C8B-B14F-4D97-AF65-F5344CB8AC3E}">
        <p14:creationId xmlns:p14="http://schemas.microsoft.com/office/powerpoint/2010/main" val="6532684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2A21D88-A88F-4CD2-9F17-D2D2643B4CB7}" type="datetimeFigureOut">
              <a:rPr lang="en-GB"/>
              <a:pPr>
                <a:defRPr/>
              </a:pPr>
              <a:t>22/09/2022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89074D6-6497-4763-ACCB-45C5046F9124}" type="slidenum">
              <a:rPr lang="en-GB" altLang="en-US"/>
              <a:pPr>
                <a:defRPr/>
              </a:pPr>
              <a:t>‹#›</a:t>
            </a:fld>
            <a:endParaRPr lang="en-GB" altLang="en-US"/>
          </a:p>
        </p:txBody>
      </p:sp>
    </p:spTree>
    <p:extLst>
      <p:ext uri="{BB962C8B-B14F-4D97-AF65-F5344CB8AC3E}">
        <p14:creationId xmlns:p14="http://schemas.microsoft.com/office/powerpoint/2010/main" val="301953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1C63725C-7E4F-4175-A107-3FC2308AC61A}" type="datetimeFigureOut">
              <a:rPr lang="en-GB"/>
              <a:pPr>
                <a:defRPr/>
              </a:pPr>
              <a:t>22/09/2022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0392ADE-1299-4B37-BE48-BEF13A8E8DA9}" type="slidenum">
              <a:rPr lang="en-GB" altLang="en-US"/>
              <a:pPr>
                <a:defRPr/>
              </a:pPr>
              <a:t>‹#›</a:t>
            </a:fld>
            <a:endParaRPr lang="en-GB" altLang="en-US"/>
          </a:p>
        </p:txBody>
      </p:sp>
    </p:spTree>
    <p:extLst>
      <p:ext uri="{BB962C8B-B14F-4D97-AF65-F5344CB8AC3E}">
        <p14:creationId xmlns:p14="http://schemas.microsoft.com/office/powerpoint/2010/main" val="2923735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9D81EFF-40FE-4383-B6C8-6794F9CC43A6}" type="datetimeFigureOut">
              <a:rPr lang="en-GB"/>
              <a:pPr>
                <a:defRPr/>
              </a:pPr>
              <a:t>22/09/2022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414EAA2-C419-4FDB-B27E-99EF5972736A}" type="slidenum">
              <a:rPr lang="en-GB" altLang="en-US"/>
              <a:pPr>
                <a:defRPr/>
              </a:pPr>
              <a:t>‹#›</a:t>
            </a:fld>
            <a:endParaRPr lang="en-GB" altLang="en-US"/>
          </a:p>
        </p:txBody>
      </p:sp>
    </p:spTree>
    <p:extLst>
      <p:ext uri="{BB962C8B-B14F-4D97-AF65-F5344CB8AC3E}">
        <p14:creationId xmlns:p14="http://schemas.microsoft.com/office/powerpoint/2010/main" val="1163421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31576E1F-2CCD-41F4-9B73-CB8BCBB29F8E}" type="datetimeFigureOut">
              <a:rPr lang="en-GB"/>
              <a:pPr>
                <a:defRPr/>
              </a:pPr>
              <a:t>22/09/2022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1B723EA-7487-41D2-B12A-BB6E4BA8DD07}" type="slidenum">
              <a:rPr lang="en-GB" altLang="en-US"/>
              <a:pPr>
                <a:defRPr/>
              </a:pPr>
              <a:t>‹#›</a:t>
            </a:fld>
            <a:endParaRPr lang="en-GB" altLang="en-US"/>
          </a:p>
        </p:txBody>
      </p:sp>
    </p:spTree>
    <p:extLst>
      <p:ext uri="{BB962C8B-B14F-4D97-AF65-F5344CB8AC3E}">
        <p14:creationId xmlns:p14="http://schemas.microsoft.com/office/powerpoint/2010/main" val="3535188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6D0FFB82-5808-4CC6-9282-D25D17BA2FF6}" type="datetimeFigureOut">
              <a:rPr lang="en-GB"/>
              <a:pPr>
                <a:defRPr/>
              </a:pPr>
              <a:t>22/09/2022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DA47355-E1AC-47CE-AAC7-17D5F1750B46}" type="slidenum">
              <a:rPr lang="en-GB" altLang="en-US"/>
              <a:pPr>
                <a:defRPr/>
              </a:pPr>
              <a:t>‹#›</a:t>
            </a:fld>
            <a:endParaRPr lang="en-GB" altLang="en-US"/>
          </a:p>
        </p:txBody>
      </p:sp>
    </p:spTree>
    <p:extLst>
      <p:ext uri="{BB962C8B-B14F-4D97-AF65-F5344CB8AC3E}">
        <p14:creationId xmlns:p14="http://schemas.microsoft.com/office/powerpoint/2010/main" val="287220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EFF19737-3BAF-4F62-993C-6AB2AEAE3085}" type="datetimeFigureOut">
              <a:rPr lang="en-GB"/>
              <a:pPr>
                <a:defRPr/>
              </a:pPr>
              <a:t>22/09/2022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ECABE9F-299A-472E-936B-AFB6D2C78B44}" type="slidenum">
              <a:rPr lang="en-GB" altLang="en-US"/>
              <a:pPr>
                <a:defRPr/>
              </a:pPr>
              <a:t>‹#›</a:t>
            </a:fld>
            <a:endParaRPr lang="en-GB" altLang="en-US"/>
          </a:p>
        </p:txBody>
      </p:sp>
    </p:spTree>
    <p:extLst>
      <p:ext uri="{BB962C8B-B14F-4D97-AF65-F5344CB8AC3E}">
        <p14:creationId xmlns:p14="http://schemas.microsoft.com/office/powerpoint/2010/main" val="3621396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66C0D2BB-FA1F-4818-A387-076163ECF51A}" type="datetimeFigureOut">
              <a:rPr lang="en-GB"/>
              <a:pPr>
                <a:defRPr/>
              </a:pPr>
              <a:t>22/09/2022</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C2646B8-7797-4952-9ADF-C833BA27949A}" type="slidenum">
              <a:rPr lang="en-GB" altLang="en-US"/>
              <a:pPr>
                <a:defRPr/>
              </a:pPr>
              <a:t>‹#›</a:t>
            </a:fld>
            <a:endParaRPr lang="en-GB" altLang="en-US"/>
          </a:p>
        </p:txBody>
      </p:sp>
    </p:spTree>
    <p:extLst>
      <p:ext uri="{BB962C8B-B14F-4D97-AF65-F5344CB8AC3E}">
        <p14:creationId xmlns:p14="http://schemas.microsoft.com/office/powerpoint/2010/main" val="3987079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A7CABEDD-4327-415C-B31C-B812D9876671}" type="datetimeFigureOut">
              <a:rPr lang="en-GB"/>
              <a:pPr>
                <a:defRPr/>
              </a:pPr>
              <a:t>22/09/2022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25368EAC-37B7-42C4-B0A3-281720875A47}" type="slidenum">
              <a:rPr lang="en-GB" altLang="en-US"/>
              <a:pPr>
                <a:defRPr/>
              </a:pPr>
              <a:t>‹#›</a:t>
            </a:fld>
            <a:endParaRPr lang="en-GB" altLang="en-US"/>
          </a:p>
        </p:txBody>
      </p:sp>
    </p:spTree>
    <p:extLst>
      <p:ext uri="{BB962C8B-B14F-4D97-AF65-F5344CB8AC3E}">
        <p14:creationId xmlns:p14="http://schemas.microsoft.com/office/powerpoint/2010/main" val="122137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163147-EFAE-43E9-86AE-F71F3CDF7A57}" type="datetimeFigureOut">
              <a:rPr lang="en-GB"/>
              <a:pPr>
                <a:defRPr/>
              </a:pPr>
              <a:t>22/09/2022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32ABE6C-1AA9-4187-97BC-B2F4970895EB}" type="slidenum">
              <a:rPr lang="en-GB" altLang="en-US"/>
              <a:pPr>
                <a:defRPr/>
              </a:pPr>
              <a:t>‹#›</a:t>
            </a:fld>
            <a:endParaRPr lang="en-GB" altLang="en-US"/>
          </a:p>
        </p:txBody>
      </p:sp>
    </p:spTree>
    <p:extLst>
      <p:ext uri="{BB962C8B-B14F-4D97-AF65-F5344CB8AC3E}">
        <p14:creationId xmlns:p14="http://schemas.microsoft.com/office/powerpoint/2010/main" val="380264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A5C7292-63BB-4311-AB2F-B88659C41412}" type="datetimeFigureOut">
              <a:rPr lang="en-GB"/>
              <a:pPr>
                <a:defRPr/>
              </a:pPr>
              <a:t>22/09/2022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1293C2D-E318-4FCF-B5ED-72584A282277}" type="slidenum">
              <a:rPr lang="en-GB" altLang="en-US"/>
              <a:pPr>
                <a:defRPr/>
              </a:pPr>
              <a:t>‹#›</a:t>
            </a:fld>
            <a:endParaRPr lang="en-GB" altLang="en-US"/>
          </a:p>
        </p:txBody>
      </p:sp>
    </p:spTree>
    <p:extLst>
      <p:ext uri="{BB962C8B-B14F-4D97-AF65-F5344CB8AC3E}">
        <p14:creationId xmlns:p14="http://schemas.microsoft.com/office/powerpoint/2010/main" val="351533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51D238D3-9BE5-41D5-9750-B143A27F8FC0}" type="datetimeFigureOut">
              <a:rPr lang="en-GB"/>
              <a:pPr>
                <a:defRPr/>
              </a:pPr>
              <a:t>22/09/2022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037725E3-3252-4C0C-A2A9-9665A21E0D79}" type="slidenum">
              <a:rPr lang="en-GB" altLang="en-US"/>
              <a:pPr>
                <a:defRPr/>
              </a:pPr>
              <a:t>‹#›</a:t>
            </a:fld>
            <a:endParaRPr lang="en-GB" altLang="en-US"/>
          </a:p>
        </p:txBody>
      </p:sp>
    </p:spTree>
    <p:extLst>
      <p:ext uri="{BB962C8B-B14F-4D97-AF65-F5344CB8AC3E}">
        <p14:creationId xmlns:p14="http://schemas.microsoft.com/office/powerpoint/2010/main" val="590708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686E054-B356-4043-AA84-98DAD99C9513}" type="datetimeFigureOut">
              <a:rPr lang="en-GB"/>
              <a:pPr>
                <a:defRPr/>
              </a:pPr>
              <a:t>22/09/2022</a:t>
            </a:fld>
            <a:endParaRPr lang="en-GB" dirty="0"/>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8B505DF5-9B59-4E24-B4B6-CF2B23413E3B}"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64431" y="5532211"/>
            <a:ext cx="6226175" cy="151216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anchor="ctr"/>
          <a:lstStyle/>
          <a:p>
            <a:pPr algn="just" eaLnBrk="1" fontAlgn="auto" hangingPunct="1">
              <a:spcBef>
                <a:spcPts val="0"/>
              </a:spcBef>
              <a:spcAft>
                <a:spcPts val="0"/>
              </a:spcAft>
              <a:defRPr/>
            </a:pPr>
            <a:r>
              <a:rPr lang="en-GB" sz="1400" b="1" dirty="0">
                <a:ea typeface="MS Mincho"/>
                <a:cs typeface="Arial"/>
              </a:rPr>
              <a:t>Detailed description of contract:</a:t>
            </a:r>
          </a:p>
          <a:p>
            <a:pPr algn="just" eaLnBrk="1" fontAlgn="auto" hangingPunct="1">
              <a:spcBef>
                <a:spcPts val="0"/>
              </a:spcBef>
              <a:spcAft>
                <a:spcPts val="0"/>
              </a:spcAft>
              <a:defRPr/>
            </a:pPr>
            <a:r>
              <a:rPr lang="en-GB" sz="1200" dirty="0">
                <a:solidFill>
                  <a:prstClr val="black"/>
                </a:solidFill>
                <a:ea typeface="Times New Roman"/>
                <a:cs typeface="Tahoma"/>
              </a:rPr>
              <a:t>A single storey pitched roof extension to the existing farm house to provide modern spacious living accommodation for the tenant farmer and his family. The new floor plan includes: three bedrooms, new bathroom facilities, extensive alteration to the existing living areas. We have worked closely with the Trusts Building Surveyors., Conservation Officer and Ecologist to ensure that their specific requirements are met. </a:t>
            </a:r>
          </a:p>
        </p:txBody>
      </p:sp>
      <p:sp>
        <p:nvSpPr>
          <p:cNvPr id="14" name="Rectangle 13"/>
          <p:cNvSpPr/>
          <p:nvPr/>
        </p:nvSpPr>
        <p:spPr>
          <a:xfrm>
            <a:off x="335209" y="4139952"/>
            <a:ext cx="6134099" cy="1306838"/>
          </a:xfrm>
          <a:prstGeom prst="rect">
            <a:avLst/>
          </a:prstGeom>
          <a:noFill/>
          <a:ln>
            <a:noFill/>
          </a:ln>
        </p:spPr>
        <p:style>
          <a:lnRef idx="2">
            <a:schemeClr val="accent1"/>
          </a:lnRef>
          <a:fillRef idx="1">
            <a:schemeClr val="lt1"/>
          </a:fillRef>
          <a:effectRef idx="0">
            <a:schemeClr val="accent1"/>
          </a:effectRef>
          <a:fontRef idx="minor">
            <a:schemeClr val="dk1"/>
          </a:fontRef>
        </p:style>
        <p:txBody>
          <a:bodyPr numCol="2"/>
          <a:lstStyle/>
          <a:p>
            <a:pPr eaLnBrk="1" fontAlgn="auto" hangingPunct="1">
              <a:spcBef>
                <a:spcPts val="0"/>
              </a:spcBef>
              <a:spcAft>
                <a:spcPts val="0"/>
              </a:spcAft>
              <a:tabLst>
                <a:tab pos="927735" algn="l"/>
              </a:tabLst>
              <a:defRPr/>
            </a:pPr>
            <a:r>
              <a:rPr lang="en-GB" sz="1400" b="1" dirty="0">
                <a:solidFill>
                  <a:schemeClr val="tx1"/>
                </a:solidFill>
                <a:ea typeface="MS Mincho"/>
                <a:cs typeface="Arial"/>
              </a:rPr>
              <a:t>Works/services provided:</a:t>
            </a:r>
          </a:p>
          <a:p>
            <a:pPr marL="171450" indent="-171450" eaLnBrk="1" fontAlgn="auto" hangingPunct="1">
              <a:spcBef>
                <a:spcPts val="0"/>
              </a:spcBef>
              <a:spcAft>
                <a:spcPts val="0"/>
              </a:spcAft>
              <a:buFont typeface="Arial" panose="020B0604020202020204" pitchFamily="34" charset="0"/>
              <a:buChar char="•"/>
              <a:tabLst>
                <a:tab pos="927735" algn="l"/>
              </a:tabLst>
              <a:defRPr/>
            </a:pPr>
            <a:r>
              <a:rPr lang="en-GB" sz="1200" i="1" dirty="0">
                <a:solidFill>
                  <a:schemeClr val="tx1"/>
                </a:solidFill>
                <a:ea typeface="MS Mincho"/>
                <a:cs typeface="Arial"/>
              </a:rPr>
              <a:t>Insitu concrete foundations</a:t>
            </a:r>
          </a:p>
          <a:p>
            <a:pPr marL="171450" indent="-171450" eaLnBrk="1" fontAlgn="auto" hangingPunct="1">
              <a:spcBef>
                <a:spcPts val="0"/>
              </a:spcBef>
              <a:spcAft>
                <a:spcPts val="0"/>
              </a:spcAft>
              <a:buFont typeface="Arial" panose="020B0604020202020204" pitchFamily="34" charset="0"/>
              <a:buChar char="•"/>
              <a:tabLst>
                <a:tab pos="927735" algn="l"/>
              </a:tabLst>
              <a:defRPr/>
            </a:pPr>
            <a:r>
              <a:rPr lang="en-GB" sz="1200" i="1" dirty="0">
                <a:solidFill>
                  <a:schemeClr val="tx1"/>
                </a:solidFill>
                <a:ea typeface="MS Mincho"/>
                <a:cs typeface="Arial"/>
              </a:rPr>
              <a:t>Masonry superstructure </a:t>
            </a:r>
          </a:p>
          <a:p>
            <a:pPr marL="171450" indent="-171450" eaLnBrk="1" fontAlgn="auto" hangingPunct="1">
              <a:spcBef>
                <a:spcPts val="0"/>
              </a:spcBef>
              <a:spcAft>
                <a:spcPts val="0"/>
              </a:spcAft>
              <a:buFont typeface="Arial" panose="020B0604020202020204" pitchFamily="34" charset="0"/>
              <a:buChar char="•"/>
              <a:tabLst>
                <a:tab pos="927735" algn="l"/>
              </a:tabLst>
              <a:defRPr/>
            </a:pPr>
            <a:r>
              <a:rPr lang="en-GB" sz="1200" i="1" dirty="0">
                <a:solidFill>
                  <a:schemeClr val="tx1"/>
                </a:solidFill>
                <a:ea typeface="MS Mincho"/>
                <a:cs typeface="Arial"/>
              </a:rPr>
              <a:t>Traditional ‘hipped’ timber roof &amp; welsh slate covering</a:t>
            </a:r>
          </a:p>
          <a:p>
            <a:pPr marL="171450" indent="-171450" eaLnBrk="1" fontAlgn="auto" hangingPunct="1">
              <a:spcBef>
                <a:spcPts val="0"/>
              </a:spcBef>
              <a:spcAft>
                <a:spcPts val="0"/>
              </a:spcAft>
              <a:buFont typeface="Arial" panose="020B0604020202020204" pitchFamily="34" charset="0"/>
              <a:buChar char="•"/>
              <a:tabLst>
                <a:tab pos="927735" algn="l"/>
              </a:tabLst>
              <a:defRPr/>
            </a:pPr>
            <a:r>
              <a:rPr lang="en-GB" sz="1200" i="1" dirty="0">
                <a:solidFill>
                  <a:schemeClr val="tx1"/>
                </a:solidFill>
                <a:ea typeface="MS Mincho"/>
                <a:cs typeface="Arial"/>
              </a:rPr>
              <a:t>Bespoke timber windows and external doors</a:t>
            </a:r>
          </a:p>
          <a:p>
            <a:pPr eaLnBrk="1" fontAlgn="auto" hangingPunct="1">
              <a:spcBef>
                <a:spcPts val="0"/>
              </a:spcBef>
              <a:spcAft>
                <a:spcPts val="0"/>
              </a:spcAft>
              <a:tabLst>
                <a:tab pos="927735" algn="l"/>
              </a:tabLst>
              <a:defRPr/>
            </a:pPr>
            <a:endParaRPr lang="en-GB" sz="1200" i="1" dirty="0">
              <a:solidFill>
                <a:schemeClr val="tx1"/>
              </a:solidFill>
              <a:ea typeface="MS Mincho"/>
              <a:cs typeface="Arial"/>
            </a:endParaRPr>
          </a:p>
          <a:p>
            <a:pPr marL="171450" indent="-171450" eaLnBrk="1" fontAlgn="auto" hangingPunct="1">
              <a:spcBef>
                <a:spcPts val="0"/>
              </a:spcBef>
              <a:spcAft>
                <a:spcPts val="0"/>
              </a:spcAft>
              <a:buFont typeface="Arial" panose="020B0604020202020204" pitchFamily="34" charset="0"/>
              <a:buChar char="•"/>
              <a:tabLst>
                <a:tab pos="927735" algn="l"/>
              </a:tabLst>
              <a:defRPr/>
            </a:pPr>
            <a:r>
              <a:rPr lang="en-GB" sz="1200" i="1" dirty="0">
                <a:solidFill>
                  <a:schemeClr val="tx1"/>
                </a:solidFill>
                <a:ea typeface="MS Mincho"/>
                <a:cs typeface="Arial"/>
              </a:rPr>
              <a:t>Mechanical &amp; electrical installations</a:t>
            </a:r>
          </a:p>
          <a:p>
            <a:pPr marL="171450" indent="-171450" eaLnBrk="1" fontAlgn="auto" hangingPunct="1">
              <a:spcBef>
                <a:spcPts val="0"/>
              </a:spcBef>
              <a:spcAft>
                <a:spcPts val="0"/>
              </a:spcAft>
              <a:buFont typeface="Arial" panose="020B0604020202020204" pitchFamily="34" charset="0"/>
              <a:buChar char="•"/>
              <a:tabLst>
                <a:tab pos="927735" algn="l"/>
              </a:tabLst>
              <a:defRPr/>
            </a:pPr>
            <a:r>
              <a:rPr lang="en-GB" sz="1200" i="1" dirty="0">
                <a:solidFill>
                  <a:schemeClr val="tx1"/>
                </a:solidFill>
                <a:ea typeface="MS Mincho"/>
                <a:cs typeface="Arial"/>
              </a:rPr>
              <a:t>Plaster finishes and decoration</a:t>
            </a:r>
          </a:p>
          <a:p>
            <a:pPr marL="171450" indent="-171450" eaLnBrk="1" fontAlgn="auto" hangingPunct="1">
              <a:spcBef>
                <a:spcPts val="0"/>
              </a:spcBef>
              <a:spcAft>
                <a:spcPts val="0"/>
              </a:spcAft>
              <a:buFont typeface="Arial" panose="020B0604020202020204" pitchFamily="34" charset="0"/>
              <a:buChar char="•"/>
              <a:tabLst>
                <a:tab pos="927735" algn="l"/>
              </a:tabLst>
              <a:defRPr/>
            </a:pPr>
            <a:r>
              <a:rPr lang="en-GB" sz="1200" i="1" dirty="0">
                <a:solidFill>
                  <a:schemeClr val="tx1"/>
                </a:solidFill>
                <a:ea typeface="MS Mincho"/>
                <a:cs typeface="Arial"/>
              </a:rPr>
              <a:t> Installation of fitted kitchen and bathroom suites</a:t>
            </a:r>
          </a:p>
        </p:txBody>
      </p:sp>
      <p:sp>
        <p:nvSpPr>
          <p:cNvPr id="15" name="Rectangle 14"/>
          <p:cNvSpPr/>
          <p:nvPr/>
        </p:nvSpPr>
        <p:spPr>
          <a:xfrm>
            <a:off x="358776" y="7726882"/>
            <a:ext cx="3670683" cy="11550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71450" indent="-171450" algn="just">
              <a:buFont typeface="Arial" panose="020B0604020202020204" pitchFamily="34" charset="0"/>
              <a:buChar char="•"/>
            </a:pPr>
            <a:r>
              <a:rPr lang="en-GB" sz="1050" dirty="0">
                <a:solidFill>
                  <a:schemeClr val="tx1"/>
                </a:solidFill>
              </a:rPr>
              <a:t>Phasing the programme of works  and providing temporary screens to minimise disruption to the residents living in the property throughout the works</a:t>
            </a:r>
          </a:p>
          <a:p>
            <a:pPr marL="171450" indent="-171450" algn="just">
              <a:buFont typeface="Arial" panose="020B0604020202020204" pitchFamily="34" charset="0"/>
              <a:buChar char="•"/>
            </a:pPr>
            <a:r>
              <a:rPr lang="en-GB" sz="1050" dirty="0">
                <a:solidFill>
                  <a:schemeClr val="tx1"/>
                </a:solidFill>
              </a:rPr>
              <a:t>Matching the existing masonry walls –Facing brickwork &amp; Stone features – to provide a seamless appearance</a:t>
            </a:r>
          </a:p>
          <a:p>
            <a:pPr marL="171450" indent="-171450" algn="just">
              <a:buFont typeface="Arial" panose="020B0604020202020204" pitchFamily="34" charset="0"/>
              <a:buChar char="•"/>
            </a:pPr>
            <a:r>
              <a:rPr lang="en-GB" sz="1050" dirty="0">
                <a:solidFill>
                  <a:schemeClr val="tx1"/>
                </a:solidFill>
              </a:rPr>
              <a:t>Managing vehicular movements around a busy farm yard and livestock</a:t>
            </a:r>
          </a:p>
        </p:txBody>
      </p:sp>
      <p:sp>
        <p:nvSpPr>
          <p:cNvPr id="16" name="Rectangle 15"/>
          <p:cNvSpPr/>
          <p:nvPr/>
        </p:nvSpPr>
        <p:spPr>
          <a:xfrm>
            <a:off x="358775" y="7438849"/>
            <a:ext cx="3670683" cy="288032"/>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sz="1200" b="1" dirty="0">
                <a:solidFill>
                  <a:schemeClr val="lt1"/>
                </a:solidFill>
              </a:rPr>
              <a:t>Particular challenges to be overcome:</a:t>
            </a:r>
          </a:p>
        </p:txBody>
      </p:sp>
      <p:sp>
        <p:nvSpPr>
          <p:cNvPr id="21" name="Rectangle 20"/>
          <p:cNvSpPr/>
          <p:nvPr/>
        </p:nvSpPr>
        <p:spPr>
          <a:xfrm>
            <a:off x="5301208" y="2212475"/>
            <a:ext cx="1254337" cy="80617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numCol="1"/>
          <a:lstStyle>
            <a:lvl1pPr eaLnBrk="0" hangingPunct="0">
              <a:tabLst>
                <a:tab pos="777875" algn="l"/>
                <a:tab pos="927100" algn="l"/>
              </a:tabLst>
              <a:defRPr>
                <a:solidFill>
                  <a:schemeClr val="tx1"/>
                </a:solidFill>
                <a:latin typeface="Calibri" pitchFamily="34" charset="0"/>
                <a:cs typeface="Arial" charset="0"/>
              </a:defRPr>
            </a:lvl1pPr>
            <a:lvl2pPr marL="742950" indent="-285750" eaLnBrk="0" hangingPunct="0">
              <a:tabLst>
                <a:tab pos="777875" algn="l"/>
                <a:tab pos="927100" algn="l"/>
              </a:tabLst>
              <a:defRPr>
                <a:solidFill>
                  <a:schemeClr val="tx1"/>
                </a:solidFill>
                <a:latin typeface="Calibri" pitchFamily="34" charset="0"/>
                <a:cs typeface="Arial" charset="0"/>
              </a:defRPr>
            </a:lvl2pPr>
            <a:lvl3pPr marL="1143000" indent="-228600" eaLnBrk="0" hangingPunct="0">
              <a:tabLst>
                <a:tab pos="777875" algn="l"/>
                <a:tab pos="927100" algn="l"/>
              </a:tabLst>
              <a:defRPr>
                <a:solidFill>
                  <a:schemeClr val="tx1"/>
                </a:solidFill>
                <a:latin typeface="Calibri" pitchFamily="34" charset="0"/>
                <a:cs typeface="Arial" charset="0"/>
              </a:defRPr>
            </a:lvl3pPr>
            <a:lvl4pPr marL="1600200" indent="-228600" eaLnBrk="0" hangingPunct="0">
              <a:tabLst>
                <a:tab pos="777875" algn="l"/>
                <a:tab pos="927100" algn="l"/>
              </a:tabLst>
              <a:defRPr>
                <a:solidFill>
                  <a:schemeClr val="tx1"/>
                </a:solidFill>
                <a:latin typeface="Calibri" pitchFamily="34" charset="0"/>
                <a:cs typeface="Arial" charset="0"/>
              </a:defRPr>
            </a:lvl4pPr>
            <a:lvl5pPr marL="2057400" indent="-228600" eaLnBrk="0" hangingPunct="0">
              <a:tabLst>
                <a:tab pos="777875" algn="l"/>
                <a:tab pos="92710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9pPr>
          </a:lstStyle>
          <a:p>
            <a:pPr algn="r" eaLnBrk="1" hangingPunct="1">
              <a:defRPr/>
            </a:pPr>
            <a:r>
              <a:rPr lang="en-GB" altLang="en-US" sz="1200" dirty="0">
                <a:solidFill>
                  <a:srgbClr val="000000"/>
                </a:solidFill>
                <a:latin typeface="+mn-lt"/>
                <a:ea typeface="MS Mincho" pitchFamily="49" charset="-128"/>
                <a:cs typeface="Times New Roman" pitchFamily="18" charset="0"/>
              </a:rPr>
              <a:t>£90,000</a:t>
            </a:r>
          </a:p>
          <a:p>
            <a:pPr algn="r" eaLnBrk="1" hangingPunct="1">
              <a:defRPr/>
            </a:pPr>
            <a:r>
              <a:rPr lang="en-GB" altLang="en-US" sz="1200" dirty="0">
                <a:solidFill>
                  <a:srgbClr val="000000"/>
                </a:solidFill>
                <a:latin typeface="+mn-lt"/>
                <a:cs typeface="Times New Roman" pitchFamily="18" charset="0"/>
              </a:rPr>
              <a:t>4 months</a:t>
            </a:r>
          </a:p>
          <a:p>
            <a:pPr algn="r" eaLnBrk="1" hangingPunct="1">
              <a:defRPr/>
            </a:pPr>
            <a:r>
              <a:rPr lang="en-GB" altLang="en-US" sz="1200" dirty="0">
                <a:solidFill>
                  <a:srgbClr val="000000"/>
                </a:solidFill>
                <a:latin typeface="+mn-lt"/>
                <a:ea typeface="MS Mincho" pitchFamily="49" charset="-128"/>
              </a:rPr>
              <a:t>August 2012</a:t>
            </a:r>
          </a:p>
          <a:p>
            <a:pPr algn="r" eaLnBrk="1" hangingPunct="1">
              <a:defRPr/>
            </a:pPr>
            <a:r>
              <a:rPr lang="en-GB" altLang="en-US" sz="1200" dirty="0">
                <a:solidFill>
                  <a:srgbClr val="000000"/>
                </a:solidFill>
                <a:latin typeface="+mn-lt"/>
                <a:ea typeface="MS Mincho" pitchFamily="49" charset="-128"/>
              </a:rPr>
              <a:t>November 2014</a:t>
            </a:r>
          </a:p>
        </p:txBody>
      </p:sp>
      <p:sp>
        <p:nvSpPr>
          <p:cNvPr id="10" name="Rectangle 9"/>
          <p:cNvSpPr/>
          <p:nvPr/>
        </p:nvSpPr>
        <p:spPr>
          <a:xfrm>
            <a:off x="358775" y="250825"/>
            <a:ext cx="6226175" cy="4921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spcBef>
                <a:spcPts val="1200"/>
              </a:spcBef>
              <a:spcAft>
                <a:spcPts val="300"/>
              </a:spcAft>
              <a:defRPr/>
            </a:pPr>
            <a:r>
              <a:rPr lang="en-GB" sz="2000" b="1" dirty="0">
                <a:solidFill>
                  <a:schemeClr val="bg1"/>
                </a:solidFill>
                <a:ea typeface="MS Gothic"/>
                <a:cs typeface="Times New Roman"/>
              </a:rPr>
              <a:t>Hardwick Park Farm, Hardwick Estate, Norwood</a:t>
            </a:r>
          </a:p>
        </p:txBody>
      </p:sp>
      <p:pic>
        <p:nvPicPr>
          <p:cNvPr id="2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542" y="1122232"/>
            <a:ext cx="126365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 name="Rectangle 23"/>
          <p:cNvSpPr/>
          <p:nvPr/>
        </p:nvSpPr>
        <p:spPr>
          <a:xfrm>
            <a:off x="4224455" y="2212475"/>
            <a:ext cx="1436794" cy="806177"/>
          </a:xfrm>
          <a:prstGeom prst="rect">
            <a:avLst/>
          </a:prstGeom>
          <a:noFill/>
          <a:ln>
            <a:noFill/>
          </a:ln>
        </p:spPr>
        <p:style>
          <a:lnRef idx="2">
            <a:schemeClr val="dk1"/>
          </a:lnRef>
          <a:fillRef idx="1">
            <a:schemeClr val="lt1"/>
          </a:fillRef>
          <a:effectRef idx="0">
            <a:schemeClr val="dk1"/>
          </a:effectRef>
          <a:fontRef idx="minor">
            <a:schemeClr val="dk1"/>
          </a:fontRef>
        </p:style>
        <p:txBody>
          <a:bodyPr numCol="1"/>
          <a:lstStyle>
            <a:lvl1pPr eaLnBrk="0" hangingPunct="0">
              <a:tabLst>
                <a:tab pos="777875" algn="l"/>
                <a:tab pos="927100" algn="l"/>
              </a:tabLst>
              <a:defRPr>
                <a:solidFill>
                  <a:schemeClr val="tx1"/>
                </a:solidFill>
                <a:latin typeface="Calibri" pitchFamily="34" charset="0"/>
                <a:cs typeface="Arial" charset="0"/>
              </a:defRPr>
            </a:lvl1pPr>
            <a:lvl2pPr marL="742950" indent="-285750" eaLnBrk="0" hangingPunct="0">
              <a:tabLst>
                <a:tab pos="777875" algn="l"/>
                <a:tab pos="927100" algn="l"/>
              </a:tabLst>
              <a:defRPr>
                <a:solidFill>
                  <a:schemeClr val="tx1"/>
                </a:solidFill>
                <a:latin typeface="Calibri" pitchFamily="34" charset="0"/>
                <a:cs typeface="Arial" charset="0"/>
              </a:defRPr>
            </a:lvl2pPr>
            <a:lvl3pPr marL="1143000" indent="-228600" eaLnBrk="0" hangingPunct="0">
              <a:tabLst>
                <a:tab pos="777875" algn="l"/>
                <a:tab pos="927100" algn="l"/>
              </a:tabLst>
              <a:defRPr>
                <a:solidFill>
                  <a:schemeClr val="tx1"/>
                </a:solidFill>
                <a:latin typeface="Calibri" pitchFamily="34" charset="0"/>
                <a:cs typeface="Arial" charset="0"/>
              </a:defRPr>
            </a:lvl3pPr>
            <a:lvl4pPr marL="1600200" indent="-228600" eaLnBrk="0" hangingPunct="0">
              <a:tabLst>
                <a:tab pos="777875" algn="l"/>
                <a:tab pos="927100" algn="l"/>
              </a:tabLst>
              <a:defRPr>
                <a:solidFill>
                  <a:schemeClr val="tx1"/>
                </a:solidFill>
                <a:latin typeface="Calibri" pitchFamily="34" charset="0"/>
                <a:cs typeface="Arial" charset="0"/>
              </a:defRPr>
            </a:lvl4pPr>
            <a:lvl5pPr marL="2057400" indent="-228600" eaLnBrk="0" hangingPunct="0">
              <a:tabLst>
                <a:tab pos="777875" algn="l"/>
                <a:tab pos="927100" algn="l"/>
              </a:tabLst>
              <a:defRPr>
                <a:solidFill>
                  <a:schemeClr val="tx1"/>
                </a:solidFill>
                <a:latin typeface="Calibri" pitchFamily="34" charset="0"/>
                <a:cs typeface="Arial" charset="0"/>
              </a:defRPr>
            </a:lvl5pPr>
            <a:lvl6pPr marL="25146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6pPr>
            <a:lvl7pPr marL="29718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7pPr>
            <a:lvl8pPr marL="34290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8pPr>
            <a:lvl9pPr marL="3886200" indent="-228600" eaLnBrk="0" fontAlgn="base" hangingPunct="0">
              <a:spcBef>
                <a:spcPct val="0"/>
              </a:spcBef>
              <a:spcAft>
                <a:spcPct val="0"/>
              </a:spcAft>
              <a:tabLst>
                <a:tab pos="777875" algn="l"/>
                <a:tab pos="927100" algn="l"/>
              </a:tabLst>
              <a:defRPr>
                <a:solidFill>
                  <a:schemeClr val="tx1"/>
                </a:solidFill>
                <a:latin typeface="Calibri" pitchFamily="34" charset="0"/>
                <a:cs typeface="Arial" charset="0"/>
              </a:defRPr>
            </a:lvl9pPr>
          </a:lstStyle>
          <a:p>
            <a:pPr algn="just" eaLnBrk="1" hangingPunct="1">
              <a:defRPr/>
            </a:pPr>
            <a:r>
              <a:rPr lang="en-GB" altLang="en-US" sz="1200" b="1" dirty="0">
                <a:solidFill>
                  <a:srgbClr val="000000"/>
                </a:solidFill>
                <a:latin typeface="+mn-lt"/>
                <a:ea typeface="MS Mincho" pitchFamily="49" charset="-128"/>
              </a:rPr>
              <a:t>Value of contract</a:t>
            </a:r>
            <a:r>
              <a:rPr lang="en-GB" altLang="en-US" sz="1200" dirty="0">
                <a:solidFill>
                  <a:srgbClr val="000000"/>
                </a:solidFill>
                <a:latin typeface="+mn-lt"/>
                <a:ea typeface="MS Mincho" pitchFamily="49" charset="-128"/>
              </a:rPr>
              <a:t>:</a:t>
            </a:r>
          </a:p>
          <a:p>
            <a:pPr algn="just" eaLnBrk="1" hangingPunct="1">
              <a:defRPr/>
            </a:pPr>
            <a:r>
              <a:rPr lang="en-GB" altLang="en-US" sz="1200" b="1" dirty="0">
                <a:solidFill>
                  <a:srgbClr val="000000"/>
                </a:solidFill>
                <a:latin typeface="+mn-lt"/>
                <a:ea typeface="MS Mincho" pitchFamily="49" charset="-128"/>
                <a:cs typeface="Times New Roman" pitchFamily="18" charset="0"/>
              </a:rPr>
              <a:t>Length of contract:</a:t>
            </a:r>
          </a:p>
          <a:p>
            <a:pPr algn="just" eaLnBrk="1" hangingPunct="1">
              <a:defRPr/>
            </a:pPr>
            <a:r>
              <a:rPr lang="en-GB" altLang="en-US" sz="1200" b="1" dirty="0">
                <a:solidFill>
                  <a:srgbClr val="000000"/>
                </a:solidFill>
                <a:latin typeface="+mn-lt"/>
                <a:ea typeface="MS Mincho" pitchFamily="49" charset="-128"/>
              </a:rPr>
              <a:t>Contract start date:</a:t>
            </a:r>
          </a:p>
          <a:p>
            <a:pPr algn="just" eaLnBrk="1" hangingPunct="1">
              <a:defRPr/>
            </a:pPr>
            <a:r>
              <a:rPr lang="en-GB" altLang="en-US" sz="1200" b="1" dirty="0">
                <a:solidFill>
                  <a:srgbClr val="000000"/>
                </a:solidFill>
                <a:latin typeface="+mn-lt"/>
                <a:ea typeface="MS Mincho" pitchFamily="49" charset="-128"/>
              </a:rPr>
              <a:t>Completion date:</a:t>
            </a:r>
            <a:endParaRPr lang="en-GB" altLang="en-US" sz="1200" dirty="0">
              <a:solidFill>
                <a:srgbClr val="000000"/>
              </a:solidFill>
              <a:latin typeface="+mn-lt"/>
              <a:ea typeface="MS Mincho" pitchFamily="49" charset="-128"/>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775" y="975449"/>
            <a:ext cx="3693376" cy="2770032"/>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9450E176-943B-C5AC-D318-C0BA0C44CF31}"/>
              </a:ext>
            </a:extLst>
          </p:cNvPr>
          <p:cNvSpPr/>
          <p:nvPr/>
        </p:nvSpPr>
        <p:spPr>
          <a:xfrm>
            <a:off x="4161785" y="7726881"/>
            <a:ext cx="2423166" cy="11550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dirty="0" err="1">
                <a:solidFill>
                  <a:schemeClr val="tx1"/>
                </a:solidFill>
              </a:rPr>
              <a:t>Vaughandale</a:t>
            </a:r>
            <a:r>
              <a:rPr lang="en-GB" sz="1100" dirty="0">
                <a:solidFill>
                  <a:schemeClr val="tx1"/>
                </a:solidFill>
              </a:rPr>
              <a:t> Construction LTD</a:t>
            </a:r>
          </a:p>
          <a:p>
            <a:r>
              <a:rPr lang="en-GB" sz="1100" dirty="0">
                <a:solidFill>
                  <a:schemeClr val="tx1"/>
                </a:solidFill>
              </a:rPr>
              <a:t>Ravensdale Mill</a:t>
            </a:r>
          </a:p>
          <a:p>
            <a:r>
              <a:rPr lang="en-GB" sz="1100" dirty="0">
                <a:solidFill>
                  <a:schemeClr val="tx1"/>
                </a:solidFill>
              </a:rPr>
              <a:t>4 Elm Tree St</a:t>
            </a:r>
          </a:p>
          <a:p>
            <a:r>
              <a:rPr lang="en-GB" sz="1100" dirty="0">
                <a:solidFill>
                  <a:schemeClr val="tx1"/>
                </a:solidFill>
              </a:rPr>
              <a:t>Mansfield</a:t>
            </a:r>
          </a:p>
          <a:p>
            <a:r>
              <a:rPr lang="en-GB" sz="1100" dirty="0">
                <a:solidFill>
                  <a:schemeClr val="tx1"/>
                </a:solidFill>
              </a:rPr>
              <a:t>NG18 2HD</a:t>
            </a:r>
          </a:p>
          <a:p>
            <a:r>
              <a:rPr lang="en-GB" sz="1100" dirty="0">
                <a:solidFill>
                  <a:schemeClr val="tx1"/>
                </a:solidFill>
              </a:rPr>
              <a:t>01623 634898</a:t>
            </a:r>
          </a:p>
        </p:txBody>
      </p:sp>
      <p:sp>
        <p:nvSpPr>
          <p:cNvPr id="7" name="Rectangle 6">
            <a:extLst>
              <a:ext uri="{FF2B5EF4-FFF2-40B4-BE49-F238E27FC236}">
                <a16:creationId xmlns:a16="http://schemas.microsoft.com/office/drawing/2014/main" id="{962D93BF-65E1-2A64-97D4-589771B0D4F1}"/>
              </a:ext>
            </a:extLst>
          </p:cNvPr>
          <p:cNvSpPr/>
          <p:nvPr/>
        </p:nvSpPr>
        <p:spPr>
          <a:xfrm>
            <a:off x="4161784" y="7438849"/>
            <a:ext cx="2423166" cy="294093"/>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a:t>Contact us for more details :-</a:t>
            </a:r>
            <a:endParaRPr lang="en-GB" sz="1200" b="1" dirty="0"/>
          </a:p>
        </p:txBody>
      </p:sp>
    </p:spTree>
    <p:extLst>
      <p:ext uri="{BB962C8B-B14F-4D97-AF65-F5344CB8AC3E}">
        <p14:creationId xmlns:p14="http://schemas.microsoft.com/office/powerpoint/2010/main" val="3909155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5028</TotalTime>
  <Words>222</Words>
  <Application>Microsoft Office PowerPoint</Application>
  <PresentationFormat>On-screen Show (4:3)</PresentationFormat>
  <Paragraphs>31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Baker</dc:creator>
  <cp:lastModifiedBy>Lee Brown</cp:lastModifiedBy>
  <cp:revision>329</cp:revision>
  <cp:lastPrinted>2016-06-09T09:12:08Z</cp:lastPrinted>
  <dcterms:created xsi:type="dcterms:W3CDTF">2014-05-06T09:09:07Z</dcterms:created>
  <dcterms:modified xsi:type="dcterms:W3CDTF">2022-09-22T09:21:00Z</dcterms:modified>
</cp:coreProperties>
</file>