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3" autoAdjust="0"/>
    <p:restoredTop sz="94660"/>
  </p:normalViewPr>
  <p:slideViewPr>
    <p:cSldViewPr snapToGrid="0">
      <p:cViewPr varScale="1">
        <p:scale>
          <a:sx n="84" d="100"/>
          <a:sy n="84" d="100"/>
        </p:scale>
        <p:origin x="7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E0D99-D060-45CE-A88E-FE2E76FA47A3}" type="datetimeFigureOut">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106736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E0D99-D060-45CE-A88E-FE2E76FA47A3}" type="datetimeFigureOut">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177102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E0D99-D060-45CE-A88E-FE2E76FA47A3}" type="datetimeFigureOut">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204251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E0D99-D060-45CE-A88E-FE2E76FA47A3}" type="datetimeFigureOut">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379289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1E0D99-D060-45CE-A88E-FE2E76FA47A3}" type="datetimeFigureOut">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358925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E0D99-D060-45CE-A88E-FE2E76FA47A3}" type="datetimeFigureOut">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380869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E0D99-D060-45CE-A88E-FE2E76FA47A3}" type="datetimeFigureOut">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369834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E0D99-D060-45CE-A88E-FE2E76FA47A3}" type="datetimeFigureOut">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179539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E0D99-D060-45CE-A88E-FE2E76FA47A3}" type="datetimeFigureOut">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64464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21E0D99-D060-45CE-A88E-FE2E76FA47A3}" type="datetimeFigureOut">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377198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21E0D99-D060-45CE-A88E-FE2E76FA47A3}" type="datetimeFigureOut">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50476-FB90-4B04-8097-624261F9BDC4}" type="slidenum">
              <a:rPr lang="en-GB" smtClean="0"/>
              <a:t>‹#›</a:t>
            </a:fld>
            <a:endParaRPr lang="en-GB"/>
          </a:p>
        </p:txBody>
      </p:sp>
    </p:spTree>
    <p:extLst>
      <p:ext uri="{BB962C8B-B14F-4D97-AF65-F5344CB8AC3E}">
        <p14:creationId xmlns:p14="http://schemas.microsoft.com/office/powerpoint/2010/main" val="59543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21E0D99-D060-45CE-A88E-FE2E76FA47A3}" type="datetimeFigureOut">
              <a:rPr lang="en-GB" smtClean="0"/>
              <a:t>22/09/2022</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FA50476-FB90-4B04-8097-624261F9BDC4}" type="slidenum">
              <a:rPr lang="en-GB" smtClean="0"/>
              <a:t>‹#›</a:t>
            </a:fld>
            <a:endParaRPr lang="en-GB"/>
          </a:p>
        </p:txBody>
      </p:sp>
    </p:spTree>
    <p:extLst>
      <p:ext uri="{BB962C8B-B14F-4D97-AF65-F5344CB8AC3E}">
        <p14:creationId xmlns:p14="http://schemas.microsoft.com/office/powerpoint/2010/main" val="3033398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47162" y="6095371"/>
            <a:ext cx="6226175" cy="129614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just">
              <a:defRPr/>
            </a:pPr>
            <a:r>
              <a:rPr lang="en-GB" sz="1400" b="1" dirty="0">
                <a:ea typeface="MS Mincho"/>
                <a:cs typeface="Arial"/>
              </a:rPr>
              <a:t>Detailed description of contract:</a:t>
            </a:r>
          </a:p>
          <a:p>
            <a:pPr algn="just">
              <a:defRPr/>
            </a:pPr>
            <a:r>
              <a:rPr lang="en-GB" sz="1200" dirty="0">
                <a:solidFill>
                  <a:prstClr val="black"/>
                </a:solidFill>
                <a:ea typeface="Times New Roman"/>
                <a:cs typeface="Tahoma"/>
              </a:rPr>
              <a:t>Construction of Two Storey side extension in a ‘Mock Tudor Style’ to closely match the existing dwelling. The project included construction of a ground floor ‘single storey’ reception room with decked balcony at first floor level leading to the games room. The ground floor extension included Cinema, Gym, Utility room and enabled the creation of a larger open plan kitchen. </a:t>
            </a:r>
          </a:p>
        </p:txBody>
      </p:sp>
      <p:sp>
        <p:nvSpPr>
          <p:cNvPr id="10" name="Rectangle 9"/>
          <p:cNvSpPr/>
          <p:nvPr/>
        </p:nvSpPr>
        <p:spPr>
          <a:xfrm>
            <a:off x="358777" y="250826"/>
            <a:ext cx="6226175" cy="492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1200"/>
              </a:spcBef>
              <a:spcAft>
                <a:spcPts val="300"/>
              </a:spcAft>
              <a:defRPr/>
            </a:pPr>
            <a:r>
              <a:rPr lang="en-GB" sz="2400" b="1" dirty="0">
                <a:solidFill>
                  <a:schemeClr val="bg1"/>
                </a:solidFill>
                <a:ea typeface="MS Gothic"/>
                <a:cs typeface="Times New Roman"/>
              </a:rPr>
              <a:t>14 High Leys Drive, </a:t>
            </a:r>
            <a:r>
              <a:rPr lang="en-GB" sz="2400" b="1" dirty="0" err="1">
                <a:solidFill>
                  <a:schemeClr val="bg1"/>
                </a:solidFill>
                <a:ea typeface="MS Gothic"/>
                <a:cs typeface="Times New Roman"/>
              </a:rPr>
              <a:t>Ravenshead</a:t>
            </a:r>
            <a:r>
              <a:rPr lang="en-GB" sz="2400" b="1" dirty="0">
                <a:solidFill>
                  <a:schemeClr val="bg1"/>
                </a:solidFill>
                <a:ea typeface="MS Gothic"/>
                <a:cs typeface="Times New Roman"/>
              </a:rPr>
              <a:t>, NG15 9HQ</a:t>
            </a:r>
          </a:p>
        </p:txBody>
      </p:sp>
      <p:sp>
        <p:nvSpPr>
          <p:cNvPr id="14" name="Rectangle 13"/>
          <p:cNvSpPr/>
          <p:nvPr/>
        </p:nvSpPr>
        <p:spPr>
          <a:xfrm>
            <a:off x="358776" y="3369237"/>
            <a:ext cx="3255317" cy="26384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lstStyle/>
          <a:p>
            <a:pPr>
              <a:tabLst>
                <a:tab pos="927711" algn="l"/>
              </a:tabLst>
              <a:defRPr/>
            </a:pPr>
            <a:r>
              <a:rPr lang="en-GB" sz="1400" b="1" dirty="0">
                <a:solidFill>
                  <a:schemeClr val="tx1"/>
                </a:solidFill>
                <a:ea typeface="MS Mincho"/>
                <a:cs typeface="Arial"/>
              </a:rPr>
              <a:t>Works/services provided:</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Excavation and installation of mass filled concrete foundations</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Large pre-cast concrete soakaway &amp; underground drainage</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Beam &amp; block pre-cast concrete floors</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Masonry walls; blockwork &amp; feature brickwork</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‘Mock Tudor’ timber framework &amp; through coloured render finish</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Installation of New and Replacement of timber windows for UPVC</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Timber roof structure with feature trusses and ‘Douglas Fir’ soffit boarding</a:t>
            </a:r>
          </a:p>
          <a:p>
            <a:pPr marL="171446" indent="-171446">
              <a:buFont typeface="Arial" panose="020B0604020202020204" pitchFamily="34" charset="0"/>
              <a:buChar char="•"/>
              <a:tabLst>
                <a:tab pos="927711" algn="l"/>
              </a:tabLst>
              <a:defRPr/>
            </a:pPr>
            <a:r>
              <a:rPr lang="en-GB" sz="1200" i="1" dirty="0">
                <a:solidFill>
                  <a:schemeClr val="tx1"/>
                </a:solidFill>
                <a:ea typeface="MS Mincho"/>
                <a:cs typeface="Arial"/>
              </a:rPr>
              <a:t>Engineered timber flooring throughout the FF and porcelain tiles to the GF  </a:t>
            </a:r>
          </a:p>
          <a:p>
            <a:pPr marL="171446" indent="-171446">
              <a:buFont typeface="Arial" panose="020B0604020202020204" pitchFamily="34" charset="0"/>
              <a:buChar char="•"/>
              <a:tabLst>
                <a:tab pos="927711" algn="l"/>
              </a:tabLst>
              <a:defRPr/>
            </a:pPr>
            <a:endParaRPr lang="en-GB" sz="1200" b="1" i="1" dirty="0">
              <a:solidFill>
                <a:srgbClr val="0000FF"/>
              </a:solidFill>
              <a:ea typeface="MS Mincho"/>
              <a:cs typeface="Arial"/>
            </a:endParaRPr>
          </a:p>
          <a:p>
            <a:pPr>
              <a:tabLst>
                <a:tab pos="777855" algn="l"/>
                <a:tab pos="927711" algn="l"/>
              </a:tabLst>
              <a:defRPr/>
            </a:pPr>
            <a:endParaRPr lang="en-GB" sz="1200" dirty="0">
              <a:latin typeface="Cambria"/>
              <a:ea typeface="MS Mincho"/>
              <a:cs typeface="Times New Roman"/>
            </a:endParaRPr>
          </a:p>
        </p:txBody>
      </p:sp>
      <p:sp>
        <p:nvSpPr>
          <p:cNvPr id="15" name="Rectangle 14"/>
          <p:cNvSpPr/>
          <p:nvPr/>
        </p:nvSpPr>
        <p:spPr>
          <a:xfrm>
            <a:off x="369668" y="7726881"/>
            <a:ext cx="3670683" cy="11550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46" indent="-171446" algn="just">
              <a:buFont typeface="Arial" panose="020B0604020202020204" pitchFamily="34" charset="0"/>
              <a:buChar char="•"/>
            </a:pPr>
            <a:endParaRPr lang="en-GB" sz="1100" dirty="0">
              <a:solidFill>
                <a:schemeClr val="tx1"/>
              </a:solidFill>
            </a:endParaRPr>
          </a:p>
          <a:p>
            <a:pPr marL="171446" indent="-171446" algn="just">
              <a:buFont typeface="Arial" panose="020B0604020202020204" pitchFamily="34" charset="0"/>
              <a:buChar char="•"/>
            </a:pPr>
            <a:r>
              <a:rPr lang="en-GB" sz="1100" dirty="0">
                <a:solidFill>
                  <a:schemeClr val="tx1"/>
                </a:solidFill>
              </a:rPr>
              <a:t>Deliver materials to the to the side of the home with large vehicular plant; Concrete wagons, cranes and the like</a:t>
            </a:r>
          </a:p>
          <a:p>
            <a:pPr marL="171446" indent="-171446" algn="just">
              <a:buFont typeface="Arial" panose="020B0604020202020204" pitchFamily="34" charset="0"/>
              <a:buChar char="•"/>
            </a:pPr>
            <a:r>
              <a:rPr lang="en-GB" sz="1100" dirty="0">
                <a:solidFill>
                  <a:schemeClr val="tx1"/>
                </a:solidFill>
              </a:rPr>
              <a:t>Construct the feature timber roof to achieve the desired aesthetic while lining through with the existing roof structure</a:t>
            </a:r>
          </a:p>
          <a:p>
            <a:pPr marL="171446" indent="-171446" algn="just">
              <a:buFont typeface="Arial" panose="020B0604020202020204" pitchFamily="34" charset="0"/>
              <a:buChar char="•"/>
            </a:pPr>
            <a:endParaRPr lang="en-GB" sz="1100" dirty="0">
              <a:solidFill>
                <a:schemeClr val="tx1"/>
              </a:solidFill>
            </a:endParaRPr>
          </a:p>
        </p:txBody>
      </p:sp>
      <p:sp>
        <p:nvSpPr>
          <p:cNvPr id="16" name="Rectangle 15"/>
          <p:cNvSpPr/>
          <p:nvPr/>
        </p:nvSpPr>
        <p:spPr>
          <a:xfrm>
            <a:off x="369668" y="7441880"/>
            <a:ext cx="3670683" cy="2880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b="1" dirty="0"/>
              <a:t>Particular challenges to be overcome:</a:t>
            </a:r>
          </a:p>
        </p:txBody>
      </p:sp>
      <p:sp>
        <p:nvSpPr>
          <p:cNvPr id="21" name="Rectangle 20"/>
          <p:cNvSpPr/>
          <p:nvPr/>
        </p:nvSpPr>
        <p:spPr>
          <a:xfrm>
            <a:off x="5248616" y="1908788"/>
            <a:ext cx="1180069" cy="806177"/>
          </a:xfrm>
          <a:prstGeom prst="rect">
            <a:avLst/>
          </a:prstGeom>
          <a:noFill/>
          <a:ln>
            <a:noFill/>
          </a:ln>
        </p:spPr>
        <p:style>
          <a:lnRef idx="2">
            <a:schemeClr val="dk1"/>
          </a:lnRef>
          <a:fillRef idx="1">
            <a:schemeClr val="lt1"/>
          </a:fillRef>
          <a:effectRef idx="0">
            <a:schemeClr val="dk1"/>
          </a:effectRef>
          <a:fontRef idx="minor">
            <a:schemeClr val="dk1"/>
          </a:fontRef>
        </p:style>
        <p:txBody>
          <a:bodyPr numCol="1"/>
          <a:lstStyle>
            <a:lvl1pPr eaLnBrk="0" hangingPunct="0">
              <a:tabLst>
                <a:tab pos="777875" algn="l"/>
                <a:tab pos="927100" algn="l"/>
              </a:tabLst>
              <a:defRPr>
                <a:solidFill>
                  <a:schemeClr val="tx1"/>
                </a:solidFill>
                <a:latin typeface="Calibri" pitchFamily="34" charset="0"/>
                <a:cs typeface="Arial" charset="0"/>
              </a:defRPr>
            </a:lvl1pPr>
            <a:lvl2pPr marL="742950" indent="-285750" eaLnBrk="0" hangingPunct="0">
              <a:tabLst>
                <a:tab pos="777875" algn="l"/>
                <a:tab pos="927100" algn="l"/>
              </a:tabLst>
              <a:defRPr>
                <a:solidFill>
                  <a:schemeClr val="tx1"/>
                </a:solidFill>
                <a:latin typeface="Calibri" pitchFamily="34" charset="0"/>
                <a:cs typeface="Arial" charset="0"/>
              </a:defRPr>
            </a:lvl2pPr>
            <a:lvl3pPr marL="1143000" indent="-228600" eaLnBrk="0" hangingPunct="0">
              <a:tabLst>
                <a:tab pos="777875" algn="l"/>
                <a:tab pos="927100" algn="l"/>
              </a:tabLst>
              <a:defRPr>
                <a:solidFill>
                  <a:schemeClr val="tx1"/>
                </a:solidFill>
                <a:latin typeface="Calibri" pitchFamily="34" charset="0"/>
                <a:cs typeface="Arial" charset="0"/>
              </a:defRPr>
            </a:lvl3pPr>
            <a:lvl4pPr marL="1600200" indent="-228600" eaLnBrk="0" hangingPunct="0">
              <a:tabLst>
                <a:tab pos="777875" algn="l"/>
                <a:tab pos="927100" algn="l"/>
              </a:tabLst>
              <a:defRPr>
                <a:solidFill>
                  <a:schemeClr val="tx1"/>
                </a:solidFill>
                <a:latin typeface="Calibri" pitchFamily="34" charset="0"/>
                <a:cs typeface="Arial" charset="0"/>
              </a:defRPr>
            </a:lvl4pPr>
            <a:lvl5pPr marL="2057400" indent="-228600" eaLnBrk="0" hangingPunct="0">
              <a:tabLst>
                <a:tab pos="777875" algn="l"/>
                <a:tab pos="9271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9pPr>
          </a:lstStyle>
          <a:p>
            <a:pPr algn="r" eaLnBrk="1" hangingPunct="1">
              <a:defRPr/>
            </a:pPr>
            <a:r>
              <a:rPr lang="en-GB" altLang="en-US" sz="1200" b="1" dirty="0">
                <a:solidFill>
                  <a:srgbClr val="000000"/>
                </a:solidFill>
                <a:latin typeface="+mn-lt"/>
                <a:ea typeface="MS Mincho" pitchFamily="49" charset="-128"/>
                <a:cs typeface="Times New Roman" pitchFamily="18" charset="0"/>
              </a:rPr>
              <a:t>£165,000</a:t>
            </a:r>
          </a:p>
          <a:p>
            <a:pPr algn="r" eaLnBrk="1" hangingPunct="1">
              <a:defRPr/>
            </a:pPr>
            <a:r>
              <a:rPr lang="en-GB" altLang="en-US" sz="1200" b="1" dirty="0">
                <a:solidFill>
                  <a:srgbClr val="000000"/>
                </a:solidFill>
                <a:latin typeface="+mn-lt"/>
                <a:cs typeface="Times New Roman" pitchFamily="18" charset="0"/>
              </a:rPr>
              <a:t>6 months</a:t>
            </a:r>
          </a:p>
          <a:p>
            <a:pPr algn="r" eaLnBrk="1" hangingPunct="1">
              <a:defRPr/>
            </a:pPr>
            <a:r>
              <a:rPr lang="en-GB" altLang="en-US" sz="1200" b="1" dirty="0">
                <a:solidFill>
                  <a:srgbClr val="000000"/>
                </a:solidFill>
                <a:latin typeface="+mn-lt"/>
                <a:ea typeface="MS Mincho" pitchFamily="49" charset="-128"/>
              </a:rPr>
              <a:t>June</a:t>
            </a:r>
          </a:p>
          <a:p>
            <a:pPr algn="r" eaLnBrk="1" hangingPunct="1">
              <a:defRPr/>
            </a:pPr>
            <a:r>
              <a:rPr lang="en-GB" altLang="en-US" sz="1200" b="1" dirty="0">
                <a:solidFill>
                  <a:srgbClr val="000000"/>
                </a:solidFill>
                <a:latin typeface="+mn-lt"/>
                <a:ea typeface="MS Mincho" pitchFamily="49" charset="-128"/>
              </a:rPr>
              <a:t>January</a:t>
            </a:r>
          </a:p>
        </p:txBody>
      </p:sp>
      <p:sp>
        <p:nvSpPr>
          <p:cNvPr id="22" name="Rectangle 21"/>
          <p:cNvSpPr/>
          <p:nvPr/>
        </p:nvSpPr>
        <p:spPr>
          <a:xfrm>
            <a:off x="3737809" y="1906894"/>
            <a:ext cx="1419385" cy="806177"/>
          </a:xfrm>
          <a:prstGeom prst="rect">
            <a:avLst/>
          </a:prstGeom>
          <a:noFill/>
          <a:ln>
            <a:noFill/>
          </a:ln>
        </p:spPr>
        <p:style>
          <a:lnRef idx="2">
            <a:schemeClr val="dk1"/>
          </a:lnRef>
          <a:fillRef idx="1">
            <a:schemeClr val="lt1"/>
          </a:fillRef>
          <a:effectRef idx="0">
            <a:schemeClr val="dk1"/>
          </a:effectRef>
          <a:fontRef idx="minor">
            <a:schemeClr val="dk1"/>
          </a:fontRef>
        </p:style>
        <p:txBody>
          <a:bodyPr numCol="1"/>
          <a:lstStyle>
            <a:lvl1pPr eaLnBrk="0" hangingPunct="0">
              <a:tabLst>
                <a:tab pos="777875" algn="l"/>
                <a:tab pos="927100" algn="l"/>
              </a:tabLst>
              <a:defRPr>
                <a:solidFill>
                  <a:schemeClr val="tx1"/>
                </a:solidFill>
                <a:latin typeface="Calibri" pitchFamily="34" charset="0"/>
                <a:cs typeface="Arial" charset="0"/>
              </a:defRPr>
            </a:lvl1pPr>
            <a:lvl2pPr marL="742950" indent="-285750" eaLnBrk="0" hangingPunct="0">
              <a:tabLst>
                <a:tab pos="777875" algn="l"/>
                <a:tab pos="927100" algn="l"/>
              </a:tabLst>
              <a:defRPr>
                <a:solidFill>
                  <a:schemeClr val="tx1"/>
                </a:solidFill>
                <a:latin typeface="Calibri" pitchFamily="34" charset="0"/>
                <a:cs typeface="Arial" charset="0"/>
              </a:defRPr>
            </a:lvl2pPr>
            <a:lvl3pPr marL="1143000" indent="-228600" eaLnBrk="0" hangingPunct="0">
              <a:tabLst>
                <a:tab pos="777875" algn="l"/>
                <a:tab pos="927100" algn="l"/>
              </a:tabLst>
              <a:defRPr>
                <a:solidFill>
                  <a:schemeClr val="tx1"/>
                </a:solidFill>
                <a:latin typeface="Calibri" pitchFamily="34" charset="0"/>
                <a:cs typeface="Arial" charset="0"/>
              </a:defRPr>
            </a:lvl3pPr>
            <a:lvl4pPr marL="1600200" indent="-228600" eaLnBrk="0" hangingPunct="0">
              <a:tabLst>
                <a:tab pos="777875" algn="l"/>
                <a:tab pos="927100" algn="l"/>
              </a:tabLst>
              <a:defRPr>
                <a:solidFill>
                  <a:schemeClr val="tx1"/>
                </a:solidFill>
                <a:latin typeface="Calibri" pitchFamily="34" charset="0"/>
                <a:cs typeface="Arial" charset="0"/>
              </a:defRPr>
            </a:lvl4pPr>
            <a:lvl5pPr marL="2057400" indent="-228600" eaLnBrk="0" hangingPunct="0">
              <a:tabLst>
                <a:tab pos="777875" algn="l"/>
                <a:tab pos="9271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9pPr>
          </a:lstStyle>
          <a:p>
            <a:pPr algn="just" eaLnBrk="1" hangingPunct="1">
              <a:defRPr/>
            </a:pPr>
            <a:r>
              <a:rPr lang="en-GB" altLang="en-US" sz="1200" b="1" dirty="0">
                <a:solidFill>
                  <a:srgbClr val="000000"/>
                </a:solidFill>
                <a:latin typeface="+mn-lt"/>
                <a:ea typeface="MS Mincho" pitchFamily="49" charset="-128"/>
              </a:rPr>
              <a:t>Value of contract</a:t>
            </a:r>
            <a:r>
              <a:rPr lang="en-GB" altLang="en-US" sz="1200" dirty="0">
                <a:solidFill>
                  <a:srgbClr val="000000"/>
                </a:solidFill>
                <a:latin typeface="+mn-lt"/>
                <a:ea typeface="MS Mincho" pitchFamily="49" charset="-128"/>
              </a:rPr>
              <a:t>:</a:t>
            </a:r>
          </a:p>
          <a:p>
            <a:pPr algn="just" eaLnBrk="1" hangingPunct="1">
              <a:defRPr/>
            </a:pPr>
            <a:r>
              <a:rPr lang="en-GB" altLang="en-US" sz="1200" b="1" dirty="0">
                <a:solidFill>
                  <a:srgbClr val="000000"/>
                </a:solidFill>
                <a:latin typeface="+mn-lt"/>
                <a:ea typeface="MS Mincho" pitchFamily="49" charset="-128"/>
                <a:cs typeface="Times New Roman" pitchFamily="18" charset="0"/>
              </a:rPr>
              <a:t>Length of contract:</a:t>
            </a:r>
          </a:p>
          <a:p>
            <a:pPr algn="just" eaLnBrk="1" hangingPunct="1">
              <a:defRPr/>
            </a:pPr>
            <a:r>
              <a:rPr lang="en-GB" altLang="en-US" sz="1200" b="1" dirty="0">
                <a:solidFill>
                  <a:srgbClr val="000000"/>
                </a:solidFill>
                <a:latin typeface="+mn-lt"/>
                <a:ea typeface="MS Mincho" pitchFamily="49" charset="-128"/>
              </a:rPr>
              <a:t>Contract start date:</a:t>
            </a:r>
          </a:p>
          <a:p>
            <a:pPr algn="just" eaLnBrk="1" hangingPunct="1">
              <a:defRPr/>
            </a:pPr>
            <a:r>
              <a:rPr lang="en-GB" altLang="en-US" sz="1200" b="1" dirty="0">
                <a:solidFill>
                  <a:srgbClr val="000000"/>
                </a:solidFill>
                <a:latin typeface="+mn-lt"/>
                <a:ea typeface="MS Mincho" pitchFamily="49" charset="-128"/>
              </a:rPr>
              <a:t>Completion date:</a:t>
            </a:r>
            <a:endParaRPr lang="en-GB" altLang="en-US" sz="1200" dirty="0">
              <a:solidFill>
                <a:srgbClr val="000000"/>
              </a:solidFill>
              <a:latin typeface="+mn-lt"/>
              <a:ea typeface="MS Mincho" pitchFamily="49" charset="-12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1785" y="3162218"/>
            <a:ext cx="2034244" cy="2712327"/>
          </a:xfrm>
          <a:prstGeom prst="rect">
            <a:avLst/>
          </a:prstGeom>
          <a:ln>
            <a:noFill/>
          </a:ln>
          <a:effectLst>
            <a:outerShdw blurRad="292100" dist="139700" dir="2700000" algn="tl" rotWithShape="0">
              <a:srgbClr val="333333">
                <a:alpha val="65000"/>
              </a:srgbClr>
            </a:outerShdw>
          </a:effectLst>
        </p:spPr>
      </p:pic>
      <p:pic>
        <p:nvPicPr>
          <p:cNvPr id="18" name="Picture 17"/>
          <p:cNvPicPr>
            <a:picLocks noChangeAspect="1"/>
          </p:cNvPicPr>
          <p:nvPr/>
        </p:nvPicPr>
        <p:blipFill>
          <a:blip r:embed="rId3"/>
          <a:stretch>
            <a:fillRect/>
          </a:stretch>
        </p:blipFill>
        <p:spPr>
          <a:xfrm>
            <a:off x="3948136" y="1215474"/>
            <a:ext cx="2160240" cy="46027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289" y="906762"/>
            <a:ext cx="3064883" cy="2298663"/>
          </a:xfrm>
          <a:prstGeom prst="rect">
            <a:avLst/>
          </a:prstGeom>
          <a:ln>
            <a:noFill/>
          </a:ln>
          <a:effectLst>
            <a:outerShdw blurRad="292100" dist="139700" dir="2700000" algn="tl" rotWithShape="0">
              <a:srgbClr val="333333">
                <a:alpha val="65000"/>
              </a:srgbClr>
            </a:outerShdw>
          </a:effectLst>
        </p:spPr>
      </p:pic>
      <p:sp>
        <p:nvSpPr>
          <p:cNvPr id="2" name="Rectangle 1">
            <a:extLst>
              <a:ext uri="{FF2B5EF4-FFF2-40B4-BE49-F238E27FC236}">
                <a16:creationId xmlns:a16="http://schemas.microsoft.com/office/drawing/2014/main" id="{506FB6E0-5ADF-B632-89AF-02D6E28E2E9A}"/>
              </a:ext>
            </a:extLst>
          </p:cNvPr>
          <p:cNvSpPr/>
          <p:nvPr/>
        </p:nvSpPr>
        <p:spPr>
          <a:xfrm>
            <a:off x="4161785" y="7726881"/>
            <a:ext cx="2423166" cy="11550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err="1">
                <a:solidFill>
                  <a:schemeClr val="tx1"/>
                </a:solidFill>
              </a:rPr>
              <a:t>Vaughandale</a:t>
            </a:r>
            <a:r>
              <a:rPr lang="en-GB" sz="1100" dirty="0">
                <a:solidFill>
                  <a:schemeClr val="tx1"/>
                </a:solidFill>
              </a:rPr>
              <a:t> Construction LTD</a:t>
            </a:r>
          </a:p>
          <a:p>
            <a:r>
              <a:rPr lang="en-GB" sz="1100" dirty="0">
                <a:solidFill>
                  <a:schemeClr val="tx1"/>
                </a:solidFill>
              </a:rPr>
              <a:t>Ravensdale Mill</a:t>
            </a:r>
          </a:p>
          <a:p>
            <a:r>
              <a:rPr lang="en-GB" sz="1100" dirty="0">
                <a:solidFill>
                  <a:schemeClr val="tx1"/>
                </a:solidFill>
              </a:rPr>
              <a:t>4 Elm Tree St</a:t>
            </a:r>
          </a:p>
          <a:p>
            <a:r>
              <a:rPr lang="en-GB" sz="1100" dirty="0">
                <a:solidFill>
                  <a:schemeClr val="tx1"/>
                </a:solidFill>
              </a:rPr>
              <a:t>Mansfield</a:t>
            </a:r>
          </a:p>
          <a:p>
            <a:r>
              <a:rPr lang="en-GB" sz="1100" dirty="0">
                <a:solidFill>
                  <a:schemeClr val="tx1"/>
                </a:solidFill>
              </a:rPr>
              <a:t>NG18 2HD</a:t>
            </a:r>
          </a:p>
          <a:p>
            <a:r>
              <a:rPr lang="en-GB" sz="1100" dirty="0">
                <a:solidFill>
                  <a:schemeClr val="tx1"/>
                </a:solidFill>
              </a:rPr>
              <a:t>01623 634898</a:t>
            </a:r>
          </a:p>
        </p:txBody>
      </p:sp>
      <p:sp>
        <p:nvSpPr>
          <p:cNvPr id="3" name="Rectangle 2">
            <a:extLst>
              <a:ext uri="{FF2B5EF4-FFF2-40B4-BE49-F238E27FC236}">
                <a16:creationId xmlns:a16="http://schemas.microsoft.com/office/drawing/2014/main" id="{4C6F700B-B718-1173-EB2D-2B27EDC33379}"/>
              </a:ext>
            </a:extLst>
          </p:cNvPr>
          <p:cNvSpPr/>
          <p:nvPr/>
        </p:nvSpPr>
        <p:spPr>
          <a:xfrm>
            <a:off x="4161784" y="7438849"/>
            <a:ext cx="2423166" cy="29409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t>Contact us for more details :-</a:t>
            </a:r>
            <a:endParaRPr lang="en-GB" sz="1200" b="1" dirty="0"/>
          </a:p>
        </p:txBody>
      </p:sp>
    </p:spTree>
    <p:extLst>
      <p:ext uri="{BB962C8B-B14F-4D97-AF65-F5344CB8AC3E}">
        <p14:creationId xmlns:p14="http://schemas.microsoft.com/office/powerpoint/2010/main" val="4247923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249</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Brown</dc:creator>
  <cp:lastModifiedBy>Lee Brown</cp:lastModifiedBy>
  <cp:revision>5</cp:revision>
  <dcterms:created xsi:type="dcterms:W3CDTF">2016-06-23T14:25:40Z</dcterms:created>
  <dcterms:modified xsi:type="dcterms:W3CDTF">2022-09-22T09:20:14Z</dcterms:modified>
</cp:coreProperties>
</file>